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83" r:id="rId4"/>
    <p:sldId id="284" r:id="rId5"/>
    <p:sldId id="264" r:id="rId6"/>
    <p:sldId id="277" r:id="rId7"/>
    <p:sldId id="259" r:id="rId8"/>
    <p:sldId id="266" r:id="rId9"/>
    <p:sldId id="270" r:id="rId10"/>
    <p:sldId id="258" r:id="rId11"/>
    <p:sldId id="260" r:id="rId12"/>
    <p:sldId id="261" r:id="rId13"/>
    <p:sldId id="281" r:id="rId14"/>
    <p:sldId id="262" r:id="rId15"/>
    <p:sldId id="263" r:id="rId16"/>
    <p:sldId id="268" r:id="rId17"/>
    <p:sldId id="265" r:id="rId18"/>
    <p:sldId id="273" r:id="rId19"/>
    <p:sldId id="26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E3F038"/>
    <a:srgbClr val="4FBDBD"/>
    <a:srgbClr val="FF9999"/>
    <a:srgbClr val="99FF33"/>
    <a:srgbClr val="66CCFF"/>
    <a:srgbClr val="FF99FF"/>
    <a:srgbClr val="FF66CC"/>
    <a:srgbClr val="CCECFF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4521" autoAdjust="0"/>
    <p:restoredTop sz="94717" autoAdjust="0"/>
  </p:normalViewPr>
  <p:slideViewPr>
    <p:cSldViewPr>
      <p:cViewPr varScale="1">
        <p:scale>
          <a:sx n="91" d="100"/>
          <a:sy n="91" d="100"/>
        </p:scale>
        <p:origin x="-150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2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7"/>
  <c:chart>
    <c:autoTitleDeleted val="1"/>
    <c:view3D>
      <c:rotX val="0"/>
      <c:rotY val="10"/>
      <c:depthPercent val="4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30586</c:v>
                </c:pt>
                <c:pt idx="1">
                  <c:v>37849</c:v>
                </c:pt>
                <c:pt idx="2">
                  <c:v>38874</c:v>
                </c:pt>
                <c:pt idx="3">
                  <c:v>40785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30586</c:v>
                </c:pt>
                <c:pt idx="1">
                  <c:v>37849</c:v>
                </c:pt>
                <c:pt idx="2">
                  <c:v>38874</c:v>
                </c:pt>
                <c:pt idx="3">
                  <c:v>40785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hape val="box"/>
        <c:axId val="78296192"/>
        <c:axId val="78297728"/>
        <c:axId val="0"/>
      </c:bar3DChart>
      <c:catAx>
        <c:axId val="78296192"/>
        <c:scaling>
          <c:orientation val="minMax"/>
        </c:scaling>
        <c:axPos val="b"/>
        <c:numFmt formatCode="General" sourceLinked="1"/>
        <c:majorTickMark val="none"/>
        <c:tickLblPos val="nextTo"/>
        <c:crossAx val="78297728"/>
        <c:crosses val="autoZero"/>
        <c:auto val="1"/>
        <c:lblAlgn val="ctr"/>
        <c:lblOffset val="100"/>
      </c:catAx>
      <c:valAx>
        <c:axId val="78297728"/>
        <c:scaling>
          <c:orientation val="minMax"/>
          <c:max val="8000"/>
        </c:scaling>
        <c:axPos val="l"/>
        <c:majorGridlines/>
        <c:numFmt formatCode="0.0" sourceLinked="1"/>
        <c:majorTickMark val="none"/>
        <c:tickLblPos val="nextTo"/>
        <c:crossAx val="7829619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depthPercent val="60"/>
      <c:perspective val="20"/>
    </c:view3D>
    <c:plotArea>
      <c:layout>
        <c:manualLayout>
          <c:layoutTarget val="inner"/>
          <c:xMode val="edge"/>
          <c:yMode val="edge"/>
          <c:x val="0.19536263849371768"/>
          <c:y val="7.3182976649754761E-2"/>
          <c:w val="0.79998724117818665"/>
          <c:h val="0.6251942404301730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6.0635483421331134E-2"/>
                  <c:y val="8.020052235589576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1866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dLbl>
              <c:idx val="0"/>
              <c:layout>
                <c:manualLayout>
                  <c:x val="7.30246997173985E-2"/>
                  <c:y val="0.1069340298078608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0</c:v>
                </c:pt>
              </c:numCache>
            </c:numRef>
          </c:val>
        </c:ser>
        <c:shape val="cone"/>
        <c:axId val="98989568"/>
        <c:axId val="98991104"/>
        <c:axId val="0"/>
      </c:bar3DChart>
      <c:catAx>
        <c:axId val="98989568"/>
        <c:scaling>
          <c:orientation val="minMax"/>
        </c:scaling>
        <c:axPos val="b"/>
        <c:numFmt formatCode="General" sourceLinked="1"/>
        <c:tickLblPos val="nextTo"/>
        <c:crossAx val="98991104"/>
        <c:crosses val="autoZero"/>
        <c:auto val="1"/>
        <c:lblAlgn val="ctr"/>
        <c:lblOffset val="100"/>
      </c:catAx>
      <c:valAx>
        <c:axId val="98991104"/>
        <c:scaling>
          <c:orientation val="minMax"/>
          <c:max val="0.60000000000000064"/>
          <c:min val="0"/>
        </c:scaling>
        <c:axPos val="l"/>
        <c:majorGridlines/>
        <c:numFmt formatCode="General" sourceLinked="1"/>
        <c:tickLblPos val="nextTo"/>
        <c:crossAx val="98989568"/>
        <c:crosses val="autoZero"/>
        <c:crossBetween val="between"/>
        <c:majorUnit val="0.2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48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10"/>
      <c:rotY val="180"/>
      <c:depthPercent val="9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9BBB59">
                    <a:lumMod val="40000"/>
                    <a:lumOff val="60000"/>
                  </a:srgbClr>
                </a:gs>
                <a:gs pos="100000">
                  <a:srgbClr val="FFFF00"/>
                </a:gs>
                <a:gs pos="100000">
                  <a:srgbClr val="66CCFF"/>
                </a:gs>
              </a:gsLst>
              <a:lin ang="5400000" scaled="0"/>
            </a:gradFill>
          </c:spPr>
          <c:dLbls>
            <c:dLbl>
              <c:idx val="0"/>
              <c:layout>
                <c:manualLayout>
                  <c:x val="-6.1728395061728392E-3"/>
                  <c:y val="-0.4045945356901359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30586</a:t>
                    </a:r>
                    <a:r>
                      <a:rPr lang="ru-RU" sz="1600" b="1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тыс. руб. </a:t>
                    </a:r>
                    <a:endParaRPr lang="en-US" sz="1600" b="1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c:rich>
              </c:tx>
            </c:dLbl>
            <c:dLbl>
              <c:idx val="1"/>
              <c:layout>
                <c:manualLayout>
                  <c:x val="7.7160493827162805E-3"/>
                  <c:y val="-0.39565060518612288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37849 тыс. руб.</a:t>
                    </a:r>
                    <a:endParaRPr lang="en-US" sz="1600" dirty="0"/>
                  </a:p>
                </c:rich>
              </c:tx>
            </c:dLbl>
            <c:dLbl>
              <c:idx val="2"/>
              <c:layout>
                <c:manualLayout>
                  <c:x val="7.7160493827161027E-3"/>
                  <c:y val="-0.38041163946061191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i="0" u="none" strike="noStrike" baseline="0" dirty="0" smtClean="0"/>
                      <a:t>38874 тыс. руб.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6.1728395061728392E-3"/>
                  <c:y val="-0.3889283179559999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40785 тыс</a:t>
                    </a:r>
                    <a:r>
                      <a:rPr lang="ru-RU" sz="1600" b="1" i="0" u="none" strike="noStrike" baseline="0" dirty="0" smtClean="0"/>
                      <a:t>. руб.</a:t>
                    </a:r>
                    <a:endParaRPr lang="en-US" dirty="0"/>
                  </a:p>
                </c:rich>
              </c:tx>
            </c:dLbl>
            <c:txPr>
              <a:bodyPr rot="0" anchor="t" anchorCtr="0"/>
              <a:lstStyle/>
              <a:p>
                <a:pPr>
                  <a:defRPr sz="1600" b="1">
                    <a:solidFill>
                      <a:schemeClr val="bg2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30586</c:v>
                </c:pt>
                <c:pt idx="1">
                  <c:v>37849</c:v>
                </c:pt>
                <c:pt idx="2">
                  <c:v>38874</c:v>
                </c:pt>
                <c:pt idx="3">
                  <c:v>40785</c:v>
                </c:pt>
              </c:numCache>
            </c:numRef>
          </c:val>
        </c:ser>
        <c:shape val="cylinder"/>
        <c:axId val="92269184"/>
        <c:axId val="92341760"/>
        <c:axId val="0"/>
      </c:bar3DChart>
      <c:catAx>
        <c:axId val="922691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2341760"/>
        <c:crosses val="autoZero"/>
        <c:auto val="1"/>
        <c:lblAlgn val="ctr"/>
        <c:lblOffset val="100"/>
      </c:catAx>
      <c:valAx>
        <c:axId val="92341760"/>
        <c:scaling>
          <c:orientation val="minMax"/>
          <c:min val="0"/>
        </c:scaling>
        <c:axPos val="l"/>
        <c:numFmt formatCode="General" sourceLinked="1"/>
        <c:tickLblPos val="nextTo"/>
        <c:crossAx val="92269184"/>
        <c:crosses val="autoZero"/>
        <c:crossBetween val="between"/>
      </c:valAx>
      <c:spPr>
        <a:noFill/>
        <a:ln w="25393">
          <a:noFill/>
        </a:ln>
      </c:spPr>
    </c:plotArea>
    <c:plotVisOnly val="1"/>
    <c:dispBlanksAs val="gap"/>
  </c:chart>
  <c:txPr>
    <a:bodyPr/>
    <a:lstStyle/>
    <a:p>
      <a:pPr>
        <a:defRPr sz="1761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145"/>
      <c:perspective val="30"/>
    </c:view3D>
    <c:plotArea>
      <c:layout>
        <c:manualLayout>
          <c:layoutTarget val="inner"/>
          <c:xMode val="edge"/>
          <c:yMode val="edge"/>
          <c:x val="0.17286811146855563"/>
          <c:y val="2.4142663265840438E-2"/>
          <c:w val="0.82563291916140813"/>
          <c:h val="0.819498619738682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66FF"/>
              </a:solidFill>
            </c:spPr>
          </c:dPt>
          <c:dPt>
            <c:idx val="7"/>
            <c:explosion val="12"/>
          </c:dPt>
          <c:dLbls>
            <c:dLbl>
              <c:idx val="0"/>
              <c:layout>
                <c:manualLayout>
                  <c:x val="0.44427717100336994"/>
                  <c:y val="-2.592189447949445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5"/>
              <c:layout>
                <c:manualLayout>
                  <c:x val="-6.6060878457425962E-2"/>
                  <c:y val="-0.1332606548618119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6"/>
              <c:layout>
                <c:manualLayout>
                  <c:x val="-5.5774289677365016E-2"/>
                  <c:y val="-0.1343167639011069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7"/>
              <c:layout>
                <c:manualLayout>
                  <c:x val="2.5602278811135616E-2"/>
                  <c:y val="-3.482680621293000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numFmt formatCode="0.0%" sourceLinked="0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  22 174 тыс. руб.</c:v>
                </c:pt>
                <c:pt idx="1">
                  <c:v>Мобилизационная и вневойсковая подготовка  202 тыс.руб.</c:v>
                </c:pt>
                <c:pt idx="2">
                  <c:v>Национальная безопасность и правоохранительная  деятельность 1 265 тыс. руб.</c:v>
                </c:pt>
                <c:pt idx="3">
                  <c:v>Жилищно-коммунальное хозяйство хозяйство 5 963 тыс. руб.</c:v>
                </c:pt>
                <c:pt idx="4">
                  <c:v>Культура 1 656 тыс.руб.</c:v>
                </c:pt>
                <c:pt idx="5">
                  <c:v>Пенсии, пособия, выплачиваемые организациями сектора государственного управления 700 тыс. руб.</c:v>
                </c:pt>
                <c:pt idx="6">
                  <c:v>Другие вопросы в области социальной политики 5 025 тыс. руб.</c:v>
                </c:pt>
                <c:pt idx="7">
                  <c:v>Физическая культура и спорт 864 тыс.руб.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22174</c:v>
                </c:pt>
                <c:pt idx="1">
                  <c:v>202</c:v>
                </c:pt>
                <c:pt idx="2">
                  <c:v>1265</c:v>
                </c:pt>
                <c:pt idx="3">
                  <c:v>5963</c:v>
                </c:pt>
                <c:pt idx="4">
                  <c:v>1656</c:v>
                </c:pt>
                <c:pt idx="5">
                  <c:v>700</c:v>
                </c:pt>
                <c:pt idx="6">
                  <c:v>5025</c:v>
                </c:pt>
                <c:pt idx="7">
                  <c:v>864</c:v>
                </c:pt>
              </c:numCache>
            </c:numRef>
          </c:val>
        </c:ser>
      </c:pie3DChart>
      <c:spPr>
        <a:noFill/>
        <a:ln w="25389">
          <a:noFill/>
        </a:ln>
      </c:spPr>
    </c:plotArea>
    <c:legend>
      <c:legendPos val="t"/>
      <c:legendEntry>
        <c:idx val="1"/>
        <c:txPr>
          <a:bodyPr/>
          <a:lstStyle/>
          <a:p>
            <a:pPr>
              <a:defRPr sz="1195" b="1" kern="110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lnSpc>
                <a:spcPts val="1200"/>
              </a:lnSpc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spcBef>
                <a:spcPts val="0"/>
              </a:spcBef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7.1264131199286374E-2"/>
          <c:w val="0.83226391274139611"/>
          <c:h val="0.35315094500208666"/>
        </c:manualLayout>
      </c:layout>
      <c:overlay val="1"/>
      <c:spPr>
        <a:ln>
          <a:noFill/>
        </a:ln>
      </c:spPr>
      <c:txPr>
        <a:bodyPr/>
        <a:lstStyle/>
        <a:p>
          <a:pPr>
            <a:defRPr sz="1195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88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5.8383266381810572E-2"/>
          <c:y val="0.15476374840040105"/>
          <c:w val="0.47302379509328191"/>
          <c:h val="0.73097854880624102"/>
        </c:manualLayout>
      </c:layout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на год</c:v>
                </c:pt>
              </c:strCache>
            </c:strRef>
          </c:tx>
          <c:dPt>
            <c:idx val="0"/>
            <c:bubble3D val="1"/>
            <c:explosion val="272"/>
          </c:dPt>
          <c:dLbls>
            <c:showPercent val="1"/>
          </c:dLbls>
          <c:cat>
            <c:strRef>
              <c:f>Лист1!$A$2:$A$15</c:f>
              <c:strCache>
                <c:ptCount val="14"/>
                <c:pt idx="0">
                  <c:v>Заработная плата с начислениями – 14 519 тыс. руб.  </c:v>
                </c:pt>
                <c:pt idx="1">
                  <c:v>Оплата льготного проезда - 300 тыс. руб.</c:v>
                </c:pt>
                <c:pt idx="2">
                  <c:v>Пособие по уходу за ребенком до 3-х лет - 4 тыс. руб.</c:v>
                </c:pt>
                <c:pt idx="3">
                  <c:v>Служебные командировки - 298 тыс. руб.</c:v>
                </c:pt>
                <c:pt idx="4">
                  <c:v>Коммунальные услуги – 220 тыс. руб.</c:v>
                </c:pt>
                <c:pt idx="5">
                  <c:v>Услуги связи - 180 тыс. руб.</c:v>
                </c:pt>
                <c:pt idx="6">
                  <c:v>Прочие работы, услуги - 453 тыс.руб.</c:v>
                </c:pt>
                <c:pt idx="7">
                  <c:v>Работы, услуги по содержанию имущества - 216 тыс. руб.</c:v>
                </c:pt>
                <c:pt idx="8">
                  <c:v>Увеличение стоимости основных средств - 144 тыс. руб.</c:v>
                </c:pt>
                <c:pt idx="9">
                  <c:v>Увеличение стоимости материальных запасов - 522 тыс. руб.</c:v>
                </c:pt>
                <c:pt idx="10">
                  <c:v>Транспортные расходы  - 198 тыс. руб.</c:v>
                </c:pt>
                <c:pt idx="11">
                  <c:v>Иные межбюджетные трансферты - 118 тыс.руб.</c:v>
                </c:pt>
                <c:pt idx="12">
                  <c:v>Налог на имущество, земельный налог - 86 тыс. руб.</c:v>
                </c:pt>
                <c:pt idx="13">
                  <c:v>Уплата прочих налогов, сборов и иных платежей - 304 тыс. руб.</c:v>
                </c:pt>
              </c:strCache>
            </c:strRef>
          </c:cat>
          <c:val>
            <c:numRef>
              <c:f>Лист1!$B$2:$B$15</c:f>
              <c:numCache>
                <c:formatCode>0.0</c:formatCode>
                <c:ptCount val="14"/>
                <c:pt idx="0">
                  <c:v>14519</c:v>
                </c:pt>
                <c:pt idx="1">
                  <c:v>300</c:v>
                </c:pt>
                <c:pt idx="2">
                  <c:v>4</c:v>
                </c:pt>
                <c:pt idx="3">
                  <c:v>298</c:v>
                </c:pt>
                <c:pt idx="4">
                  <c:v>220</c:v>
                </c:pt>
                <c:pt idx="5">
                  <c:v>180</c:v>
                </c:pt>
                <c:pt idx="6">
                  <c:v>453</c:v>
                </c:pt>
                <c:pt idx="7">
                  <c:v>216</c:v>
                </c:pt>
                <c:pt idx="8">
                  <c:v>144</c:v>
                </c:pt>
                <c:pt idx="9">
                  <c:v>522</c:v>
                </c:pt>
                <c:pt idx="10">
                  <c:v>198</c:v>
                </c:pt>
                <c:pt idx="11">
                  <c:v>118</c:v>
                </c:pt>
                <c:pt idx="12">
                  <c:v>86</c:v>
                </c:pt>
                <c:pt idx="13">
                  <c:v>304</c:v>
                </c:pt>
              </c:numCache>
            </c:numRef>
          </c:val>
          <c:bubble3D val="1"/>
        </c:ser>
        <c:dLbls>
          <c:showPercent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58498555668129282"/>
          <c:y val="1.3558362194924447E-2"/>
          <c:w val="0.39512760892138815"/>
          <c:h val="0.98599759515288288"/>
        </c:manualLayout>
      </c:layout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7345694107139657E-4"/>
          <c:y val="0.23169135007512445"/>
          <c:w val="0.54019894489946396"/>
          <c:h val="0.7322684523005998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explosion val="9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37</a:t>
                    </a:r>
                    <a:r>
                      <a:rPr lang="ru-RU" dirty="0"/>
                      <a:t>%</a:t>
                    </a:r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63%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99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14409</c:v>
                </c:pt>
                <c:pt idx="1">
                  <c:v>16177</c:v>
                </c:pt>
              </c:numCache>
            </c:numRef>
          </c:val>
        </c:ser>
        <c:firstSliceAng val="10"/>
        <c:holeSize val="40"/>
      </c:doughnutChart>
      <c:spPr>
        <a:noFill/>
        <a:ln w="25394">
          <a:noFill/>
        </a:ln>
      </c:spPr>
    </c:plotArea>
    <c:legend>
      <c:legendPos val="r"/>
      <c:layout>
        <c:manualLayout>
          <c:xMode val="edge"/>
          <c:yMode val="edge"/>
          <c:x val="0.5542158902378006"/>
          <c:y val="0.38290204724409588"/>
          <c:w val="0.38273931477628825"/>
          <c:h val="0.30927769028871388"/>
        </c:manualLayout>
      </c:layout>
      <c:overlay val="1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400748517547067"/>
          <c:y val="8.4458738530012567E-2"/>
          <c:w val="0.74230230181044321"/>
          <c:h val="0.80828875158879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</c:v>
                </c:pt>
              </c:strCache>
            </c:strRef>
          </c:tx>
          <c:explosion val="9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39%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61%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94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14821</c:v>
                </c:pt>
                <c:pt idx="1">
                  <c:v>14299</c:v>
                </c:pt>
              </c:numCache>
            </c:numRef>
          </c:val>
        </c:ser>
        <c:firstSliceAng val="10"/>
        <c:holeSize val="40"/>
      </c:doughnutChart>
      <c:spPr>
        <a:noFill/>
        <a:ln w="25393">
          <a:noFill/>
        </a:ln>
      </c:spPr>
    </c:plotArea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4921506419213312E-2"/>
          <c:y val="1.4923660681358145E-2"/>
          <c:w val="0.77786434629653622"/>
          <c:h val="0.9112125199473599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14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37%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63%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89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14977</c:v>
                </c:pt>
                <c:pt idx="1">
                  <c:v>14299</c:v>
                </c:pt>
              </c:numCache>
            </c:numRef>
          </c:val>
        </c:ser>
        <c:firstSliceAng val="10"/>
        <c:holeSize val="40"/>
      </c:doughnutChart>
      <c:spPr>
        <a:noFill/>
        <a:ln w="25379">
          <a:noFill/>
        </a:ln>
      </c:spPr>
    </c:plotArea>
    <c:plotVisOnly val="1"/>
    <c:dispBlanksAs val="zero"/>
  </c:chart>
  <c:txPr>
    <a:bodyPr/>
    <a:lstStyle/>
    <a:p>
      <a:pPr>
        <a:defRPr sz="1794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25"/>
      <c:rotY val="30"/>
      <c:perspective val="0"/>
    </c:view3D>
    <c:plotArea>
      <c:layout>
        <c:manualLayout>
          <c:layoutTarget val="inner"/>
          <c:xMode val="edge"/>
          <c:yMode val="edge"/>
          <c:x val="0.14263242394550757"/>
          <c:y val="7.3815792330977917E-2"/>
          <c:w val="0.50956535433070849"/>
          <c:h val="0.75910684335190004"/>
        </c:manualLayout>
      </c:layout>
      <c:bar3DChart>
        <c:barDir val="col"/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% от общей суммы налоговых и неналоговых доходов</c:v>
                </c:pt>
              </c:strCache>
            </c:strRef>
          </c:tx>
          <c:dLbls>
            <c:showVal val="1"/>
          </c:dLbls>
          <c:cat>
            <c:strRef>
              <c:f>Лист1!$A$2:$A$9</c:f>
              <c:strCache>
                <c:ptCount val="6"/>
                <c:pt idx="0">
                  <c:v>Налог на доходы физических лиц - 13516 тыс .руб.</c:v>
                </c:pt>
                <c:pt idx="1">
                  <c:v>Налог на имущество физических лиц - 1 тыс .руб.</c:v>
                </c:pt>
                <c:pt idx="2">
                  <c:v>Земельный налог - 40 тыс.руб.</c:v>
                </c:pt>
                <c:pt idx="3">
                  <c:v>Доходы от использования имущества, находящегося в государственной и муниципальной собственности - 431 тыс.руб.</c:v>
                </c:pt>
                <c:pt idx="4">
                  <c:v>Госпошлина - 50 тыс.руб.</c:v>
                </c:pt>
                <c:pt idx="5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</c:v>
                </c:pt>
              </c:strCache>
            </c:strRef>
          </c:cat>
          <c:val>
            <c:numRef>
              <c:f>Лист1!$C$2:$C$9</c:f>
              <c:numCache>
                <c:formatCode>#,##0.00</c:formatCode>
                <c:ptCount val="6"/>
                <c:pt idx="0">
                  <c:v>96.28152158427126</c:v>
                </c:pt>
                <c:pt idx="1">
                  <c:v>7.1235218692121387E-3</c:v>
                </c:pt>
                <c:pt idx="2">
                  <c:v>0.28494087476848556</c:v>
                </c:pt>
                <c:pt idx="3">
                  <c:v>3.5332668471292208</c:v>
                </c:pt>
                <c:pt idx="4">
                  <c:v>0.35617609346060691</c:v>
                </c:pt>
                <c:pt idx="5">
                  <c:v>-0.46302892149878899</c:v>
                </c:pt>
              </c:numCache>
            </c:numRef>
          </c:val>
          <c:bubble3D val="1"/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Утверждено на 2015 год</c:v>
                </c:pt>
              </c:strCache>
            </c:strRef>
          </c:tx>
          <c:dLbls>
            <c:numFmt formatCode="General" sourceLinked="0"/>
            <c:showVal val="1"/>
          </c:dLbls>
          <c:cat>
            <c:strRef>
              <c:f>Лист1!$A$2:$A$9</c:f>
              <c:strCache>
                <c:ptCount val="6"/>
                <c:pt idx="0">
                  <c:v>Налог на доходы физических лиц - 13516 тыс .руб.</c:v>
                </c:pt>
                <c:pt idx="1">
                  <c:v>Налог на имущество физических лиц - 1 тыс .руб.</c:v>
                </c:pt>
                <c:pt idx="2">
                  <c:v>Земельный налог - 40 тыс.руб.</c:v>
                </c:pt>
                <c:pt idx="3">
                  <c:v>Доходы от использования имущества, находящегося в государственной и муниципальной собственности - 431 тыс.руб.</c:v>
                </c:pt>
                <c:pt idx="4">
                  <c:v>Госпошлина - 50 тыс.руб.</c:v>
                </c:pt>
                <c:pt idx="5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6"/>
                <c:pt idx="0">
                  <c:v>13516</c:v>
                </c:pt>
                <c:pt idx="1">
                  <c:v>1</c:v>
                </c:pt>
                <c:pt idx="2">
                  <c:v>40</c:v>
                </c:pt>
                <c:pt idx="3">
                  <c:v>496</c:v>
                </c:pt>
                <c:pt idx="4">
                  <c:v>50</c:v>
                </c:pt>
                <c:pt idx="5">
                  <c:v>-65</c:v>
                </c:pt>
              </c:numCache>
            </c:numRef>
          </c:val>
          <c:bubble3D val="1"/>
        </c:ser>
        <c:shape val="cylinder"/>
        <c:axId val="92397568"/>
        <c:axId val="92399104"/>
        <c:axId val="92250112"/>
      </c:bar3DChart>
      <c:catAx>
        <c:axId val="9239756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92399104"/>
        <c:crosses val="autoZero"/>
        <c:auto val="1"/>
        <c:lblAlgn val="ctr"/>
        <c:lblOffset val="100"/>
      </c:catAx>
      <c:valAx>
        <c:axId val="92399104"/>
        <c:scaling>
          <c:orientation val="minMax"/>
        </c:scaling>
        <c:axPos val="l"/>
        <c:numFmt formatCode="#,##0.00" sourceLinked="1"/>
        <c:tickLblPos val="nextTo"/>
        <c:crossAx val="92397568"/>
        <c:crosses val="autoZero"/>
        <c:crossBetween val="between"/>
      </c:valAx>
      <c:serAx>
        <c:axId val="92250112"/>
        <c:scaling>
          <c:orientation val="minMax"/>
        </c:scaling>
        <c:delete val="1"/>
        <c:axPos val="b"/>
        <c:tickLblPos val="nextTo"/>
        <c:crossAx val="92399104"/>
        <c:crosses val="autoZero"/>
      </c:serAx>
    </c:plotArea>
    <c:legend>
      <c:legendPos val="r"/>
      <c:layout>
        <c:manualLayout>
          <c:xMode val="edge"/>
          <c:yMode val="edge"/>
          <c:x val="0.63970392756377714"/>
          <c:y val="0.3725753199768948"/>
          <c:w val="0.35130057018734728"/>
          <c:h val="0.32324411186053481"/>
        </c:manualLayout>
      </c:layout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0"/>
      <c:rotY val="10"/>
      <c:depthPercent val="80"/>
      <c:rAngAx val="1"/>
    </c:view3D>
    <c:floor>
      <c:spPr>
        <a:noFill/>
        <a:ln w="25400">
          <a:noFill/>
        </a:ln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spPr>
        <a:ln w="6350"/>
      </c:spPr>
    </c:sideWall>
    <c:backWall>
      <c:spPr>
        <a:ln w="6350"/>
      </c:spPr>
    </c:backWall>
    <c:plotArea>
      <c:layout>
        <c:manualLayout>
          <c:layoutTarget val="inner"/>
          <c:xMode val="edge"/>
          <c:yMode val="edge"/>
          <c:x val="2.3315035467080001E-2"/>
          <c:y val="0"/>
          <c:w val="0.73035491874991043"/>
          <c:h val="0.8588645197981406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>
              <a:gsLst>
                <a:gs pos="0">
                  <a:srgbClr val="4F81BD">
                    <a:lumMod val="75000"/>
                  </a:srgbClr>
                </a:gs>
                <a:gs pos="64000">
                  <a:srgbClr val="1F497D">
                    <a:lumMod val="60000"/>
                    <a:lumOff val="40000"/>
                  </a:srgbClr>
                </a:gs>
                <a:gs pos="100000">
                  <a:srgbClr val="CCECFF"/>
                </a:gs>
              </a:gsLst>
              <a:lin ang="5400000" scaled="0"/>
            </a:gradFill>
          </c:spPr>
          <c:dLbls>
            <c:dLbl>
              <c:idx val="0"/>
              <c:layout>
                <c:manualLayout>
                  <c:x val="9.5153679560546747E-4"/>
                  <c:y val="-5.6120090251876534E-3"/>
                </c:manualLayout>
              </c:layout>
              <c:showVal val="1"/>
            </c:dLbl>
            <c:dLbl>
              <c:idx val="1"/>
              <c:layout>
                <c:manualLayout>
                  <c:x val="1.2857737045164721E-3"/>
                  <c:y val="2.3391812865497076E-3"/>
                </c:manualLayout>
              </c:layout>
              <c:showVal val="1"/>
            </c:dLbl>
            <c:dLbl>
              <c:idx val="2"/>
              <c:layout>
                <c:manualLayout>
                  <c:x val="3.5046111039398792E-3"/>
                  <c:y val="-7.0175438596491333E-3"/>
                </c:manualLayout>
              </c:layout>
              <c:showVal val="1"/>
            </c:dLbl>
            <c:dLbl>
              <c:idx val="3"/>
              <c:layout>
                <c:manualLayout>
                  <c:x val="2.0890667355105202E-3"/>
                  <c:y val="-7.0175438596491333E-3"/>
                </c:manualLayout>
              </c:layout>
              <c:showVal val="1"/>
            </c:dLbl>
            <c:dLbl>
              <c:idx val="4"/>
              <c:layout>
                <c:manualLayout>
                  <c:x val="3.5881416462287046E-3"/>
                  <c:y val="-3.6837500567010508E-7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2013 год </c:v>
                </c:pt>
                <c:pt idx="1">
                  <c:v>2014 год </c:v>
                </c:pt>
                <c:pt idx="2">
                  <c:v>2015 год</c:v>
                </c:pt>
                <c:pt idx="3">
                  <c:v>2016 год</c:v>
                </c:pt>
                <c:pt idx="4">
                  <c:v>2017 год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1120</c:v>
                </c:pt>
                <c:pt idx="1">
                  <c:v>200</c:v>
                </c:pt>
                <c:pt idx="2">
                  <c:v>431</c:v>
                </c:pt>
                <c:pt idx="3">
                  <c:v>852</c:v>
                </c:pt>
                <c:pt idx="4">
                  <c:v>852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99FF"/>
            </a:solidFill>
          </c:spPr>
          <c:dLbls>
            <c:dLbl>
              <c:idx val="0"/>
              <c:layout>
                <c:manualLayout>
                  <c:x val="1.011844011301866E-2"/>
                  <c:y val="2.3348197057520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6868895486424852E-3"/>
                  <c:y val="5.106966892296358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002836940464409E-2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7.1557448761527757E-3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1527329575606329E-2"/>
                  <c:y val="-7.017543859649133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2013 год </c:v>
                </c:pt>
                <c:pt idx="1">
                  <c:v>2014 год </c:v>
                </c:pt>
                <c:pt idx="2">
                  <c:v>2015 год</c:v>
                </c:pt>
                <c:pt idx="3">
                  <c:v>2016 год</c:v>
                </c:pt>
                <c:pt idx="4">
                  <c:v>2017 год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13801</c:v>
                </c:pt>
                <c:pt idx="1">
                  <c:v>14307</c:v>
                </c:pt>
                <c:pt idx="2">
                  <c:v>13607</c:v>
                </c:pt>
                <c:pt idx="3">
                  <c:v>14193</c:v>
                </c:pt>
                <c:pt idx="4">
                  <c:v>14638</c:v>
                </c:pt>
              </c:numCache>
            </c:numRef>
          </c:val>
        </c:ser>
        <c:gapWidth val="53"/>
        <c:gapDepth val="84"/>
        <c:shape val="cylinder"/>
        <c:axId val="92640768"/>
        <c:axId val="92642304"/>
        <c:axId val="0"/>
      </c:bar3DChart>
      <c:catAx>
        <c:axId val="926407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2642304"/>
        <c:crosses val="autoZero"/>
        <c:auto val="1"/>
        <c:lblAlgn val="ctr"/>
        <c:lblOffset val="100"/>
      </c:catAx>
      <c:valAx>
        <c:axId val="92642304"/>
        <c:scaling>
          <c:orientation val="minMax"/>
        </c:scaling>
        <c:delete val="1"/>
        <c:axPos val="l"/>
        <c:numFmt formatCode="0.0" sourceLinked="1"/>
        <c:tickLblPos val="nextTo"/>
        <c:crossAx val="92640768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x val="0.72151355113759952"/>
          <c:y val="0.54585534540141245"/>
          <c:w val="0.27552639897913389"/>
          <c:h val="0.24878577806640192"/>
        </c:manualLayout>
      </c:layout>
    </c:legend>
    <c:plotVisOnly val="1"/>
    <c:dispBlanksAs val="gap"/>
  </c:chart>
  <c:spPr>
    <a:scene3d>
      <a:camera prst="orthographicFront"/>
      <a:lightRig rig="threePt" dir="t"/>
    </a:scene3d>
    <a:sp3d>
      <a:bevelB w="6350"/>
    </a:sp3d>
  </c:spPr>
  <c:txPr>
    <a:bodyPr/>
    <a:lstStyle/>
    <a:p>
      <a:pPr>
        <a:defRPr sz="1776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0"/>
      <c:rotY val="0"/>
      <c:depthPercent val="50"/>
      <c:perspective val="30"/>
    </c:view3D>
    <c:plotArea>
      <c:layout>
        <c:manualLayout>
          <c:layoutTarget val="inner"/>
          <c:xMode val="edge"/>
          <c:yMode val="edge"/>
          <c:x val="9.9075289199961128E-2"/>
          <c:y val="4.4861391929188928E-2"/>
          <c:w val="0.79998724117818665"/>
          <c:h val="0.6251942404301720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0457516339869292"/>
                  <c:y val="0.1069339735338416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sz="1554" dirty="0" smtClean="0"/>
                      <a:t>188</a:t>
                    </a:r>
                    <a:endParaRPr lang="en-US" sz="1554" dirty="0"/>
                  </a:p>
                </c:rich>
              </c:tx>
              <c:spPr/>
            </c:dLbl>
            <c:delete val="1"/>
          </c:dLbls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dLbl>
              <c:idx val="0"/>
              <c:layout>
                <c:manualLayout>
                  <c:x val="0.1531279178338002"/>
                  <c:y val="0.1470342136090322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377" dirty="0" smtClean="0"/>
                      <a:t>2</a:t>
                    </a:r>
                    <a:r>
                      <a:rPr lang="ru-RU" sz="1377" dirty="0" smtClean="0"/>
                      <a:t>02</a:t>
                    </a:r>
                    <a:endParaRPr lang="en-US" sz="1377" dirty="0"/>
                  </a:p>
                </c:rich>
              </c:tx>
              <c:spPr/>
            </c:dLbl>
            <c:showVal val="1"/>
          </c:dLbls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206</c:v>
                </c:pt>
              </c:numCache>
            </c:numRef>
          </c:val>
        </c:ser>
        <c:shape val="cone"/>
        <c:axId val="97532928"/>
        <c:axId val="97538816"/>
        <c:axId val="0"/>
      </c:bar3DChart>
      <c:catAx>
        <c:axId val="97532928"/>
        <c:scaling>
          <c:orientation val="minMax"/>
        </c:scaling>
        <c:axPos val="b"/>
        <c:numFmt formatCode="General" sourceLinked="1"/>
        <c:tickLblPos val="nextTo"/>
        <c:crossAx val="97538816"/>
        <c:crosses val="autoZero"/>
        <c:auto val="1"/>
        <c:lblAlgn val="ctr"/>
        <c:lblOffset val="100"/>
      </c:catAx>
      <c:valAx>
        <c:axId val="97538816"/>
        <c:scaling>
          <c:orientation val="minMax"/>
        </c:scaling>
        <c:axPos val="l"/>
        <c:majorGridlines/>
        <c:numFmt formatCode="General" sourceLinked="1"/>
        <c:tickLblPos val="nextTo"/>
        <c:crossAx val="97532928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48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depthPercent val="50"/>
      <c:perspective val="20"/>
    </c:view3D>
    <c:plotArea>
      <c:layout>
        <c:manualLayout>
          <c:layoutTarget val="inner"/>
          <c:xMode val="edge"/>
          <c:yMode val="edge"/>
          <c:x val="0.23708691470818055"/>
          <c:y val="6.8879664258652412E-2"/>
          <c:w val="0.79998724117818665"/>
          <c:h val="0.664225362421614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Лист1!$A$2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14109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dLbls>
            <c:dLbl>
              <c:idx val="0"/>
              <c:layout>
                <c:manualLayout>
                  <c:x val="1.1450081144437168E-2"/>
                  <c:y val="7.735695055246281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15975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numFmt formatCode="#,##0.00" sourceLinked="0"/>
            <c:showVal val="1"/>
          </c:dLbls>
          <c:cat>
            <c:strRef>
              <c:f>Лист1!$A$2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23605</c:v>
                </c:pt>
              </c:numCache>
            </c:numRef>
          </c:val>
        </c:ser>
        <c:shape val="cone"/>
        <c:axId val="97691520"/>
        <c:axId val="97693056"/>
        <c:axId val="0"/>
      </c:bar3DChart>
      <c:catAx>
        <c:axId val="97691520"/>
        <c:scaling>
          <c:orientation val="minMax"/>
        </c:scaling>
        <c:delete val="1"/>
        <c:axPos val="b"/>
        <c:tickLblPos val="nextTo"/>
        <c:crossAx val="97693056"/>
        <c:crosses val="autoZero"/>
        <c:auto val="1"/>
        <c:lblAlgn val="ctr"/>
        <c:lblOffset val="100"/>
      </c:catAx>
      <c:valAx>
        <c:axId val="97693056"/>
        <c:scaling>
          <c:orientation val="minMax"/>
          <c:min val="0"/>
        </c:scaling>
        <c:axPos val="l"/>
        <c:majorGridlines/>
        <c:numFmt formatCode="General" sourceLinked="1"/>
        <c:tickLblPos val="nextTo"/>
        <c:crossAx val="97691520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51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0"/>
      <c:rotY val="0"/>
      <c:depthPercent val="100"/>
      <c:perspective val="10"/>
    </c:view3D>
    <c:plotArea>
      <c:layout>
        <c:manualLayout>
          <c:layoutTarget val="inner"/>
          <c:xMode val="edge"/>
          <c:yMode val="edge"/>
          <c:x val="0.14395308711008001"/>
          <c:y val="2.962329708786493E-2"/>
          <c:w val="0.56863278632820868"/>
          <c:h val="0.7624284284129667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3.3164318989549642E-2"/>
                  <c:y val="1.269841269841270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16177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chemeClr val="accent6"/>
            </a:solidFill>
          </c:spPr>
          <c:dPt>
            <c:idx val="0"/>
            <c:spPr>
              <a:solidFill>
                <a:srgbClr val="F79646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3.5864253140303402E-3"/>
                  <c:y val="7.619047619047558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23811</c:v>
                </c:pt>
              </c:numCache>
            </c:numRef>
          </c:val>
        </c:ser>
        <c:shape val="cone"/>
        <c:axId val="98915840"/>
        <c:axId val="98917376"/>
        <c:axId val="0"/>
      </c:bar3DChart>
      <c:catAx>
        <c:axId val="98915840"/>
        <c:scaling>
          <c:orientation val="minMax"/>
        </c:scaling>
        <c:axPos val="b"/>
        <c:numFmt formatCode="General" sourceLinked="1"/>
        <c:tickLblPos val="nextTo"/>
        <c:crossAx val="98917376"/>
        <c:crosses val="autoZero"/>
        <c:auto val="1"/>
        <c:lblAlgn val="ctr"/>
        <c:lblOffset val="100"/>
      </c:catAx>
      <c:valAx>
        <c:axId val="98917376"/>
        <c:scaling>
          <c:orientation val="minMax"/>
        </c:scaling>
        <c:axPos val="l"/>
        <c:majorGridlines/>
        <c:numFmt formatCode="General" sourceLinked="1"/>
        <c:tickLblPos val="nextTo"/>
        <c:crossAx val="98915840"/>
        <c:crosses val="autoZero"/>
        <c:crossBetween val="between"/>
      </c:valAx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73677565397262312"/>
          <c:y val="0.42968040759610932"/>
          <c:w val="0.25405867946804139"/>
          <c:h val="0.15630347383047774"/>
        </c:manualLayout>
      </c:layout>
      <c:txPr>
        <a:bodyPr/>
        <a:lstStyle/>
        <a:p>
          <a:pPr>
            <a:defRPr sz="1977"/>
          </a:pPr>
          <a:endParaRPr lang="ru-RU"/>
        </a:p>
      </c:txPr>
    </c:legend>
    <c:plotVisOnly val="1"/>
    <c:dispBlanksAs val="gap"/>
  </c:chart>
  <c:txPr>
    <a:bodyPr/>
    <a:lstStyle/>
    <a:p>
      <a:pPr>
        <a:defRPr sz="1774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7E751-7885-4204-A410-FDA69AE6556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770933-318C-40F6-B419-74F434B39082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Доходы</a:t>
          </a:r>
          <a:endParaRPr lang="ru-RU" b="1" dirty="0"/>
        </a:p>
      </dgm:t>
    </dgm:pt>
    <dgm:pt modelId="{9E52FE42-17FD-4CDF-9E3D-E3217254704F}" type="parTrans" cxnId="{559933F4-8E8C-46F8-8D12-5C7DC7E95748}">
      <dgm:prSet/>
      <dgm:spPr/>
      <dgm:t>
        <a:bodyPr/>
        <a:lstStyle/>
        <a:p>
          <a:endParaRPr lang="ru-RU" b="1"/>
        </a:p>
      </dgm:t>
    </dgm:pt>
    <dgm:pt modelId="{6A0FD1C6-BDAA-40E9-A31E-88637D5AF695}" type="sibTrans" cxnId="{559933F4-8E8C-46F8-8D12-5C7DC7E95748}">
      <dgm:prSet/>
      <dgm:spPr/>
      <dgm:t>
        <a:bodyPr/>
        <a:lstStyle/>
        <a:p>
          <a:endParaRPr lang="ru-RU" b="1"/>
        </a:p>
      </dgm:t>
    </dgm:pt>
    <dgm:pt modelId="{10FB796A-F242-4EB9-933F-5D149C6338E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Расходы</a:t>
          </a:r>
          <a:endParaRPr lang="ru-RU" b="1" dirty="0"/>
        </a:p>
      </dgm:t>
    </dgm:pt>
    <dgm:pt modelId="{5671E3A7-9E9D-47DD-8C3B-2A9966A5C6B3}" type="parTrans" cxnId="{6969D8E1-6E35-4307-8E9F-74A347ED2CDA}">
      <dgm:prSet/>
      <dgm:spPr/>
      <dgm:t>
        <a:bodyPr/>
        <a:lstStyle/>
        <a:p>
          <a:endParaRPr lang="ru-RU" b="1"/>
        </a:p>
      </dgm:t>
    </dgm:pt>
    <dgm:pt modelId="{ED9C13F8-8835-4DF0-A3A6-B811E8CA85E1}" type="sibTrans" cxnId="{6969D8E1-6E35-4307-8E9F-74A347ED2CDA}">
      <dgm:prSet/>
      <dgm:spPr/>
      <dgm:t>
        <a:bodyPr/>
        <a:lstStyle/>
        <a:p>
          <a:endParaRPr lang="ru-RU" b="1"/>
        </a:p>
      </dgm:t>
    </dgm:pt>
    <dgm:pt modelId="{EE255E07-30FF-4910-8B0F-5C49AFFAB90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30586                          37849                            38874                             40785</a:t>
          </a:r>
          <a:endParaRPr lang="ru-RU" b="1" dirty="0"/>
        </a:p>
      </dgm:t>
    </dgm:pt>
    <dgm:pt modelId="{6C4C1F2D-A57B-4065-9AF6-A28E9711D305}" type="parTrans" cxnId="{0F6A2FF6-16EF-4EF4-AF2F-62A5891AFAE6}">
      <dgm:prSet/>
      <dgm:spPr/>
      <dgm:t>
        <a:bodyPr/>
        <a:lstStyle/>
        <a:p>
          <a:endParaRPr lang="ru-RU" b="1"/>
        </a:p>
      </dgm:t>
    </dgm:pt>
    <dgm:pt modelId="{13FAC7BE-DCFE-4C94-9D29-54CC3881D290}" type="sibTrans" cxnId="{0F6A2FF6-16EF-4EF4-AF2F-62A5891AFAE6}">
      <dgm:prSet/>
      <dgm:spPr/>
      <dgm:t>
        <a:bodyPr/>
        <a:lstStyle/>
        <a:p>
          <a:endParaRPr lang="ru-RU" b="1"/>
        </a:p>
      </dgm:t>
    </dgm:pt>
    <dgm:pt modelId="{92FBA752-465B-4D3A-95AE-7F17440F8E40}">
      <dgm:prSet phldrT="[Текст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l"/>
          <a:r>
            <a:rPr lang="ru-RU" b="1" dirty="0" smtClean="0"/>
            <a:t>дефицит</a:t>
          </a:r>
          <a:endParaRPr lang="ru-RU" b="1" dirty="0"/>
        </a:p>
      </dgm:t>
    </dgm:pt>
    <dgm:pt modelId="{A9F26B24-BABE-4DA8-879E-FA8196256491}" type="parTrans" cxnId="{11787F4B-7944-48DE-AEF6-4254B1D08E4F}">
      <dgm:prSet/>
      <dgm:spPr/>
      <dgm:t>
        <a:bodyPr/>
        <a:lstStyle/>
        <a:p>
          <a:endParaRPr lang="ru-RU" b="1"/>
        </a:p>
      </dgm:t>
    </dgm:pt>
    <dgm:pt modelId="{7C186B1C-E3AC-4DD7-98A5-F20B63E97D1C}" type="sibTrans" cxnId="{11787F4B-7944-48DE-AEF6-4254B1D08E4F}">
      <dgm:prSet/>
      <dgm:spPr/>
      <dgm:t>
        <a:bodyPr/>
        <a:lstStyle/>
        <a:p>
          <a:endParaRPr lang="ru-RU" b="1"/>
        </a:p>
      </dgm:t>
    </dgm:pt>
    <dgm:pt modelId="{D7C97EA2-8632-4B43-B9D5-D5E46668BEF3}">
      <dgm:prSet phldrT="[Текст]"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pPr algn="l"/>
          <a:r>
            <a:rPr lang="ru-RU" b="1" dirty="0" smtClean="0"/>
            <a:t>0                                  0                                   0                                         0</a:t>
          </a:r>
          <a:endParaRPr lang="ru-RU" b="1" dirty="0"/>
        </a:p>
      </dgm:t>
    </dgm:pt>
    <dgm:pt modelId="{CD1440A6-F94E-4763-9AC6-F08B32F5C970}" type="parTrans" cxnId="{A63BBE84-0115-44BC-8758-60E02A3E22CE}">
      <dgm:prSet/>
      <dgm:spPr/>
      <dgm:t>
        <a:bodyPr/>
        <a:lstStyle/>
        <a:p>
          <a:endParaRPr lang="ru-RU" b="1"/>
        </a:p>
      </dgm:t>
    </dgm:pt>
    <dgm:pt modelId="{95431CDD-A71B-4B52-9218-346D44610502}" type="sibTrans" cxnId="{A63BBE84-0115-44BC-8758-60E02A3E22CE}">
      <dgm:prSet/>
      <dgm:spPr/>
      <dgm:t>
        <a:bodyPr/>
        <a:lstStyle/>
        <a:p>
          <a:endParaRPr lang="ru-RU" b="1"/>
        </a:p>
      </dgm:t>
    </dgm:pt>
    <dgm:pt modelId="{A0C00BCB-2B73-4AAB-8FC9-406D89A5A213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30586                          37849                           38874                            40785</a:t>
          </a:r>
          <a:endParaRPr lang="ru-RU" b="1" dirty="0"/>
        </a:p>
      </dgm:t>
    </dgm:pt>
    <dgm:pt modelId="{E21752F6-E348-4AD5-B364-5FFF7995E622}" type="sibTrans" cxnId="{42C5157F-8835-4B10-8FC4-5486F7B3E698}">
      <dgm:prSet/>
      <dgm:spPr/>
    </dgm:pt>
    <dgm:pt modelId="{15F30ECF-4B0F-4C40-8729-41B68E45AEDE}" type="parTrans" cxnId="{42C5157F-8835-4B10-8FC4-5486F7B3E698}">
      <dgm:prSet/>
      <dgm:spPr/>
    </dgm:pt>
    <dgm:pt modelId="{54891E7A-7723-420D-9BD0-BFF7D7812D39}" type="pres">
      <dgm:prSet presAssocID="{5A97E751-7885-4204-A410-FDA69AE655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863F46-F25B-4853-9211-F02E9E9892DE}" type="pres">
      <dgm:prSet presAssocID="{CA770933-318C-40F6-B419-74F434B39082}" presName="linNode" presStyleCnt="0"/>
      <dgm:spPr/>
    </dgm:pt>
    <dgm:pt modelId="{8939890F-5A24-4E38-B725-AACE760C3CC3}" type="pres">
      <dgm:prSet presAssocID="{CA770933-318C-40F6-B419-74F434B39082}" presName="parentText" presStyleLbl="node1" presStyleIdx="0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2432C-53E5-4C99-A681-C5559741CDA7}" type="pres">
      <dgm:prSet presAssocID="{CA770933-318C-40F6-B419-74F434B39082}" presName="descendantText" presStyleLbl="alignAccFollowNode1" presStyleIdx="0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E2F51-47AA-4A90-8149-BC1ED06C393B}" type="pres">
      <dgm:prSet presAssocID="{6A0FD1C6-BDAA-40E9-A31E-88637D5AF695}" presName="sp" presStyleCnt="0"/>
      <dgm:spPr/>
    </dgm:pt>
    <dgm:pt modelId="{231A609B-6CA0-4C9E-AA21-66D4301A1CC1}" type="pres">
      <dgm:prSet presAssocID="{10FB796A-F242-4EB9-933F-5D149C6338EF}" presName="linNode" presStyleCnt="0"/>
      <dgm:spPr/>
    </dgm:pt>
    <dgm:pt modelId="{91A865F6-5AAE-4393-A4E8-DB56DB70EEE0}" type="pres">
      <dgm:prSet presAssocID="{10FB796A-F242-4EB9-933F-5D149C6338EF}" presName="parentText" presStyleLbl="node1" presStyleIdx="1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2A151-0078-4363-8823-6D60158C346B}" type="pres">
      <dgm:prSet presAssocID="{10FB796A-F242-4EB9-933F-5D149C6338EF}" presName="descendantText" presStyleLbl="alignAccFollowNode1" presStyleIdx="1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D3429-60F1-4201-B423-658E584D7726}" type="pres">
      <dgm:prSet presAssocID="{ED9C13F8-8835-4DF0-A3A6-B811E8CA85E1}" presName="sp" presStyleCnt="0"/>
      <dgm:spPr/>
    </dgm:pt>
    <dgm:pt modelId="{676C6ECB-2307-4724-83DF-26EC4C232835}" type="pres">
      <dgm:prSet presAssocID="{92FBA752-465B-4D3A-95AE-7F17440F8E40}" presName="linNode" presStyleCnt="0"/>
      <dgm:spPr/>
    </dgm:pt>
    <dgm:pt modelId="{E552B3E9-D500-4CF6-810B-BA1F23DF1336}" type="pres">
      <dgm:prSet presAssocID="{92FBA752-465B-4D3A-95AE-7F17440F8E40}" presName="parentText" presStyleLbl="node1" presStyleIdx="2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3BCD2-E2E1-4A31-BFD2-9971F33E6C83}" type="pres">
      <dgm:prSet presAssocID="{92FBA752-465B-4D3A-95AE-7F17440F8E40}" presName="descendantText" presStyleLbl="alignAccFollowNode1" presStyleIdx="2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6C84EC-5814-4E3C-B8C5-361D46A1DA09}" type="presOf" srcId="{10FB796A-F242-4EB9-933F-5D149C6338EF}" destId="{91A865F6-5AAE-4393-A4E8-DB56DB70EEE0}" srcOrd="0" destOrd="0" presId="urn:microsoft.com/office/officeart/2005/8/layout/vList5"/>
    <dgm:cxn modelId="{F37CCBF9-401F-4303-9047-F64087055FF8}" type="presOf" srcId="{CA770933-318C-40F6-B419-74F434B39082}" destId="{8939890F-5A24-4E38-B725-AACE760C3CC3}" srcOrd="0" destOrd="0" presId="urn:microsoft.com/office/officeart/2005/8/layout/vList5"/>
    <dgm:cxn modelId="{6969D8E1-6E35-4307-8E9F-74A347ED2CDA}" srcId="{5A97E751-7885-4204-A410-FDA69AE65567}" destId="{10FB796A-F242-4EB9-933F-5D149C6338EF}" srcOrd="1" destOrd="0" parTransId="{5671E3A7-9E9D-47DD-8C3B-2A9966A5C6B3}" sibTransId="{ED9C13F8-8835-4DF0-A3A6-B811E8CA85E1}"/>
    <dgm:cxn modelId="{C25DF3DC-1DFE-469D-914D-B88A5D38EAE8}" type="presOf" srcId="{A0C00BCB-2B73-4AAB-8FC9-406D89A5A213}" destId="{D882432C-53E5-4C99-A681-C5559741CDA7}" srcOrd="0" destOrd="0" presId="urn:microsoft.com/office/officeart/2005/8/layout/vList5"/>
    <dgm:cxn modelId="{A63BBE84-0115-44BC-8758-60E02A3E22CE}" srcId="{92FBA752-465B-4D3A-95AE-7F17440F8E40}" destId="{D7C97EA2-8632-4B43-B9D5-D5E46668BEF3}" srcOrd="0" destOrd="0" parTransId="{CD1440A6-F94E-4763-9AC6-F08B32F5C970}" sibTransId="{95431CDD-A71B-4B52-9218-346D44610502}"/>
    <dgm:cxn modelId="{39C2B644-EF40-4522-8DE5-51AE011FD7AB}" type="presOf" srcId="{5A97E751-7885-4204-A410-FDA69AE65567}" destId="{54891E7A-7723-420D-9BD0-BFF7D7812D39}" srcOrd="0" destOrd="0" presId="urn:microsoft.com/office/officeart/2005/8/layout/vList5"/>
    <dgm:cxn modelId="{11787F4B-7944-48DE-AEF6-4254B1D08E4F}" srcId="{5A97E751-7885-4204-A410-FDA69AE65567}" destId="{92FBA752-465B-4D3A-95AE-7F17440F8E40}" srcOrd="2" destOrd="0" parTransId="{A9F26B24-BABE-4DA8-879E-FA8196256491}" sibTransId="{7C186B1C-E3AC-4DD7-98A5-F20B63E97D1C}"/>
    <dgm:cxn modelId="{3E04F311-826D-4B2B-B6F2-9EB6D995D5D7}" type="presOf" srcId="{EE255E07-30FF-4910-8B0F-5C49AFFAB90F}" destId="{5B22A151-0078-4363-8823-6D60158C346B}" srcOrd="0" destOrd="0" presId="urn:microsoft.com/office/officeart/2005/8/layout/vList5"/>
    <dgm:cxn modelId="{42C5157F-8835-4B10-8FC4-5486F7B3E698}" srcId="{CA770933-318C-40F6-B419-74F434B39082}" destId="{A0C00BCB-2B73-4AAB-8FC9-406D89A5A213}" srcOrd="0" destOrd="0" parTransId="{15F30ECF-4B0F-4C40-8729-41B68E45AEDE}" sibTransId="{E21752F6-E348-4AD5-B364-5FFF7995E622}"/>
    <dgm:cxn modelId="{B7DD2A8C-AD47-4D6B-9F19-0A22666504D5}" type="presOf" srcId="{D7C97EA2-8632-4B43-B9D5-D5E46668BEF3}" destId="{5AF3BCD2-E2E1-4A31-BFD2-9971F33E6C83}" srcOrd="0" destOrd="0" presId="urn:microsoft.com/office/officeart/2005/8/layout/vList5"/>
    <dgm:cxn modelId="{D7ABCF0D-DEAB-4747-B34E-FB9AD464D8AD}" type="presOf" srcId="{92FBA752-465B-4D3A-95AE-7F17440F8E40}" destId="{E552B3E9-D500-4CF6-810B-BA1F23DF1336}" srcOrd="0" destOrd="0" presId="urn:microsoft.com/office/officeart/2005/8/layout/vList5"/>
    <dgm:cxn modelId="{0F6A2FF6-16EF-4EF4-AF2F-62A5891AFAE6}" srcId="{10FB796A-F242-4EB9-933F-5D149C6338EF}" destId="{EE255E07-30FF-4910-8B0F-5C49AFFAB90F}" srcOrd="0" destOrd="0" parTransId="{6C4C1F2D-A57B-4065-9AF6-A28E9711D305}" sibTransId="{13FAC7BE-DCFE-4C94-9D29-54CC3881D290}"/>
    <dgm:cxn modelId="{559933F4-8E8C-46F8-8D12-5C7DC7E95748}" srcId="{5A97E751-7885-4204-A410-FDA69AE65567}" destId="{CA770933-318C-40F6-B419-74F434B39082}" srcOrd="0" destOrd="0" parTransId="{9E52FE42-17FD-4CDF-9E3D-E3217254704F}" sibTransId="{6A0FD1C6-BDAA-40E9-A31E-88637D5AF695}"/>
    <dgm:cxn modelId="{A144D299-EDD0-4EEB-8D3F-490881FEC4CE}" type="presParOf" srcId="{54891E7A-7723-420D-9BD0-BFF7D7812D39}" destId="{9A863F46-F25B-4853-9211-F02E9E9892DE}" srcOrd="0" destOrd="0" presId="urn:microsoft.com/office/officeart/2005/8/layout/vList5"/>
    <dgm:cxn modelId="{6F42F778-6BF1-4E38-A107-40F463D06265}" type="presParOf" srcId="{9A863F46-F25B-4853-9211-F02E9E9892DE}" destId="{8939890F-5A24-4E38-B725-AACE760C3CC3}" srcOrd="0" destOrd="0" presId="urn:microsoft.com/office/officeart/2005/8/layout/vList5"/>
    <dgm:cxn modelId="{8185232D-FDD4-4161-BC0A-79CA3AB2FDE0}" type="presParOf" srcId="{9A863F46-F25B-4853-9211-F02E9E9892DE}" destId="{D882432C-53E5-4C99-A681-C5559741CDA7}" srcOrd="1" destOrd="0" presId="urn:microsoft.com/office/officeart/2005/8/layout/vList5"/>
    <dgm:cxn modelId="{9C3B70D3-0F21-47C3-8C04-88F617AF1468}" type="presParOf" srcId="{54891E7A-7723-420D-9BD0-BFF7D7812D39}" destId="{859E2F51-47AA-4A90-8149-BC1ED06C393B}" srcOrd="1" destOrd="0" presId="urn:microsoft.com/office/officeart/2005/8/layout/vList5"/>
    <dgm:cxn modelId="{2CC8A812-2BA3-47B7-8D8A-620C7D2F8BD0}" type="presParOf" srcId="{54891E7A-7723-420D-9BD0-BFF7D7812D39}" destId="{231A609B-6CA0-4C9E-AA21-66D4301A1CC1}" srcOrd="2" destOrd="0" presId="urn:microsoft.com/office/officeart/2005/8/layout/vList5"/>
    <dgm:cxn modelId="{96C94337-0A17-4412-9451-663FBD4F9F68}" type="presParOf" srcId="{231A609B-6CA0-4C9E-AA21-66D4301A1CC1}" destId="{91A865F6-5AAE-4393-A4E8-DB56DB70EEE0}" srcOrd="0" destOrd="0" presId="urn:microsoft.com/office/officeart/2005/8/layout/vList5"/>
    <dgm:cxn modelId="{7512BDAD-6DE3-48CA-986D-4512CAE82E00}" type="presParOf" srcId="{231A609B-6CA0-4C9E-AA21-66D4301A1CC1}" destId="{5B22A151-0078-4363-8823-6D60158C346B}" srcOrd="1" destOrd="0" presId="urn:microsoft.com/office/officeart/2005/8/layout/vList5"/>
    <dgm:cxn modelId="{7EF651EA-7EAC-430F-BEBE-B9F69E5A73A1}" type="presParOf" srcId="{54891E7A-7723-420D-9BD0-BFF7D7812D39}" destId="{814D3429-60F1-4201-B423-658E584D7726}" srcOrd="3" destOrd="0" presId="urn:microsoft.com/office/officeart/2005/8/layout/vList5"/>
    <dgm:cxn modelId="{1C886097-AC8B-4AC1-94D8-0FB47F6BF2A5}" type="presParOf" srcId="{54891E7A-7723-420D-9BD0-BFF7D7812D39}" destId="{676C6ECB-2307-4724-83DF-26EC4C232835}" srcOrd="4" destOrd="0" presId="urn:microsoft.com/office/officeart/2005/8/layout/vList5"/>
    <dgm:cxn modelId="{3ED2AAD3-7AEB-40A1-AAC1-1C1FE4E6D181}" type="presParOf" srcId="{676C6ECB-2307-4724-83DF-26EC4C232835}" destId="{E552B3E9-D500-4CF6-810B-BA1F23DF1336}" srcOrd="0" destOrd="0" presId="urn:microsoft.com/office/officeart/2005/8/layout/vList5"/>
    <dgm:cxn modelId="{F1812A5B-EBB5-4C17-BAB7-0865A28B8EED}" type="presParOf" srcId="{676C6ECB-2307-4724-83DF-26EC4C232835}" destId="{5AF3BCD2-E2E1-4A31-BFD2-9971F33E6C8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79366-81EF-4925-A5A6-C3764A65DB4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A29BEC-63EC-4048-81A1-E431E5D296C7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2014</a:t>
          </a:r>
          <a:r>
            <a:rPr lang="en-US" sz="1800" dirty="0" smtClean="0"/>
            <a:t> </a:t>
          </a:r>
          <a:r>
            <a:rPr lang="ru-RU" sz="1800" dirty="0" smtClean="0"/>
            <a:t>год</a:t>
          </a:r>
        </a:p>
      </dgm:t>
    </dgm:pt>
    <dgm:pt modelId="{54D8791A-6F6C-4836-A37F-FA6DED9367AB}" type="parTrans" cxnId="{0C07DD25-1312-40D9-BEEE-8899864EACF6}">
      <dgm:prSet/>
      <dgm:spPr/>
      <dgm:t>
        <a:bodyPr/>
        <a:lstStyle/>
        <a:p>
          <a:endParaRPr lang="ru-RU"/>
        </a:p>
      </dgm:t>
    </dgm:pt>
    <dgm:pt modelId="{2AFD9797-86ED-4570-A704-BD3D7FC69010}" type="sibTrans" cxnId="{0C07DD25-1312-40D9-BEEE-8899864EACF6}">
      <dgm:prSet/>
      <dgm:spPr/>
      <dgm:t>
        <a:bodyPr/>
        <a:lstStyle/>
        <a:p>
          <a:endParaRPr lang="ru-RU"/>
        </a:p>
      </dgm:t>
    </dgm:pt>
    <dgm:pt modelId="{2E894EC2-BEF3-4168-B783-E04E221B1900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2015</a:t>
          </a:r>
          <a:r>
            <a:rPr lang="en-US" sz="1800" dirty="0" smtClean="0"/>
            <a:t> </a:t>
          </a:r>
          <a:r>
            <a:rPr lang="ru-RU" sz="1800" dirty="0" smtClean="0"/>
            <a:t>год</a:t>
          </a:r>
          <a:endParaRPr lang="ru-RU" sz="1800" dirty="0"/>
        </a:p>
      </dgm:t>
    </dgm:pt>
    <dgm:pt modelId="{A49C3C68-1CC8-4B25-8BEA-E0DA2CE8AB54}" type="parTrans" cxnId="{5FB27C12-AFA3-4BD1-9D7D-5150D29CCEDD}">
      <dgm:prSet/>
      <dgm:spPr/>
      <dgm:t>
        <a:bodyPr/>
        <a:lstStyle/>
        <a:p>
          <a:endParaRPr lang="ru-RU"/>
        </a:p>
      </dgm:t>
    </dgm:pt>
    <dgm:pt modelId="{3DFEF7DF-4B0B-40A6-AF0E-4833E7363A31}" type="sibTrans" cxnId="{5FB27C12-AFA3-4BD1-9D7D-5150D29CCEDD}">
      <dgm:prSet/>
      <dgm:spPr/>
      <dgm:t>
        <a:bodyPr/>
        <a:lstStyle/>
        <a:p>
          <a:endParaRPr lang="ru-RU"/>
        </a:p>
      </dgm:t>
    </dgm:pt>
    <dgm:pt modelId="{B937BCBA-F2E1-4EC7-A1A5-9122A73003ED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r>
            <a:rPr lang="ru-RU" sz="2000" b="1" dirty="0" smtClean="0"/>
            <a:t>10 муниципальных программ на общую сумму 37 млн. </a:t>
          </a:r>
          <a:r>
            <a:rPr lang="ru-RU" sz="2000" b="1" dirty="0" smtClean="0"/>
            <a:t>601 </a:t>
          </a:r>
          <a:r>
            <a:rPr lang="ru-RU" sz="2000" b="1" dirty="0" smtClean="0"/>
            <a:t>тыс. руб.</a:t>
          </a:r>
          <a:endParaRPr lang="ru-RU" sz="2000" b="1" dirty="0"/>
        </a:p>
      </dgm:t>
    </dgm:pt>
    <dgm:pt modelId="{FD5AD7B1-EF0A-4BDC-89CF-5B6F5824CE5C}" type="parTrans" cxnId="{DFFE29C7-79E0-45A0-BAE1-AB823DA03B8F}">
      <dgm:prSet/>
      <dgm:spPr/>
      <dgm:t>
        <a:bodyPr/>
        <a:lstStyle/>
        <a:p>
          <a:endParaRPr lang="ru-RU"/>
        </a:p>
      </dgm:t>
    </dgm:pt>
    <dgm:pt modelId="{B11B80CE-EA52-4245-A314-F609EAFE3556}" type="sibTrans" cxnId="{DFFE29C7-79E0-45A0-BAE1-AB823DA03B8F}">
      <dgm:prSet/>
      <dgm:spPr/>
      <dgm:t>
        <a:bodyPr/>
        <a:lstStyle/>
        <a:p>
          <a:endParaRPr lang="ru-RU"/>
        </a:p>
      </dgm:t>
    </dgm:pt>
    <dgm:pt modelId="{E33098EF-551D-43E2-8ACF-D95352943A9F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ru-RU" sz="2000" b="1" dirty="0" smtClean="0"/>
            <a:t>9 </a:t>
          </a:r>
          <a:r>
            <a:rPr lang="ru-RU" sz="2000" b="1" dirty="0" smtClean="0"/>
            <a:t>муниципальных целевых программ на общую сумму </a:t>
          </a:r>
          <a:r>
            <a:rPr lang="ru-RU" sz="2000" b="1" dirty="0" smtClean="0"/>
            <a:t>30 млн. 337 тыс</a:t>
          </a:r>
          <a:r>
            <a:rPr lang="ru-RU" sz="2000" b="1" dirty="0" smtClean="0"/>
            <a:t>. руб.</a:t>
          </a:r>
          <a:endParaRPr lang="ru-RU" sz="2300" dirty="0"/>
        </a:p>
      </dgm:t>
    </dgm:pt>
    <dgm:pt modelId="{F53F3D97-44F2-4434-A756-7D4BFCE6339A}" type="parTrans" cxnId="{4B7995C8-BB5F-4A83-947B-A134C4624839}">
      <dgm:prSet/>
      <dgm:spPr/>
      <dgm:t>
        <a:bodyPr/>
        <a:lstStyle/>
        <a:p>
          <a:endParaRPr lang="ru-RU"/>
        </a:p>
      </dgm:t>
    </dgm:pt>
    <dgm:pt modelId="{843B442F-0F98-4A09-BA65-079CB1751AF9}" type="sibTrans" cxnId="{4B7995C8-BB5F-4A83-947B-A134C4624839}">
      <dgm:prSet/>
      <dgm:spPr/>
      <dgm:t>
        <a:bodyPr/>
        <a:lstStyle/>
        <a:p>
          <a:endParaRPr lang="ru-RU"/>
        </a:p>
      </dgm:t>
    </dgm:pt>
    <dgm:pt modelId="{BDADDC44-18D9-470E-ACBF-386A031D3286}" type="pres">
      <dgm:prSet presAssocID="{0C579366-81EF-4925-A5A6-C3764A65DB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6DD683-47C8-4C72-B3C2-EB11A94A9140}" type="pres">
      <dgm:prSet presAssocID="{18A29BEC-63EC-4048-81A1-E431E5D296C7}" presName="composite" presStyleCnt="0"/>
      <dgm:spPr/>
    </dgm:pt>
    <dgm:pt modelId="{A5A04B3E-4B16-4744-880D-0280B18450C7}" type="pres">
      <dgm:prSet presAssocID="{18A29BEC-63EC-4048-81A1-E431E5D296C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B8349-E9BC-433A-A4BE-1E311E42CDAA}" type="pres">
      <dgm:prSet presAssocID="{18A29BEC-63EC-4048-81A1-E431E5D296C7}" presName="descendantText" presStyleLbl="alignAcc1" presStyleIdx="0" presStyleCnt="2" custScaleX="63772" custScaleY="81896" custLinFactNeighborX="-15830" custLinFactNeighborY="-6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F4A06-6FB2-4AD6-9354-8BE9CCC68D1A}" type="pres">
      <dgm:prSet presAssocID="{2AFD9797-86ED-4570-A704-BD3D7FC69010}" presName="sp" presStyleCnt="0"/>
      <dgm:spPr/>
    </dgm:pt>
    <dgm:pt modelId="{44D7FC13-A960-40B1-8A83-6CA6F6F725C6}" type="pres">
      <dgm:prSet presAssocID="{2E894EC2-BEF3-4168-B783-E04E221B1900}" presName="composite" presStyleCnt="0"/>
      <dgm:spPr/>
    </dgm:pt>
    <dgm:pt modelId="{A954D78C-90A9-4B46-8C92-C02F394A404D}" type="pres">
      <dgm:prSet presAssocID="{2E894EC2-BEF3-4168-B783-E04E221B190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125E6-A23D-4BF2-BDC4-280781AD0EA4}" type="pres">
      <dgm:prSet presAssocID="{2E894EC2-BEF3-4168-B783-E04E221B1900}" presName="descendantText" presStyleLbl="alignAcc1" presStyleIdx="1" presStyleCnt="2" custScaleX="64470" custScaleY="73697" custLinFactNeighborX="-16092" custLinFactNeighborY="-13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E7A119-ED3B-48D3-8495-D9940A9989A2}" type="presOf" srcId="{2E894EC2-BEF3-4168-B783-E04E221B1900}" destId="{A954D78C-90A9-4B46-8C92-C02F394A404D}" srcOrd="0" destOrd="0" presId="urn:microsoft.com/office/officeart/2005/8/layout/chevron2"/>
    <dgm:cxn modelId="{5FB27C12-AFA3-4BD1-9D7D-5150D29CCEDD}" srcId="{0C579366-81EF-4925-A5A6-C3764A65DB4D}" destId="{2E894EC2-BEF3-4168-B783-E04E221B1900}" srcOrd="1" destOrd="0" parTransId="{A49C3C68-1CC8-4B25-8BEA-E0DA2CE8AB54}" sibTransId="{3DFEF7DF-4B0B-40A6-AF0E-4833E7363A31}"/>
    <dgm:cxn modelId="{DFFE29C7-79E0-45A0-BAE1-AB823DA03B8F}" srcId="{2E894EC2-BEF3-4168-B783-E04E221B1900}" destId="{B937BCBA-F2E1-4EC7-A1A5-9122A73003ED}" srcOrd="0" destOrd="0" parTransId="{FD5AD7B1-EF0A-4BDC-89CF-5B6F5824CE5C}" sibTransId="{B11B80CE-EA52-4245-A314-F609EAFE3556}"/>
    <dgm:cxn modelId="{87BE8294-2AB4-487A-BD6B-225BACD38C90}" type="presOf" srcId="{B937BCBA-F2E1-4EC7-A1A5-9122A73003ED}" destId="{6A0125E6-A23D-4BF2-BDC4-280781AD0EA4}" srcOrd="0" destOrd="0" presId="urn:microsoft.com/office/officeart/2005/8/layout/chevron2"/>
    <dgm:cxn modelId="{B26AD390-CC86-4374-B29C-F8B73095E9FF}" type="presOf" srcId="{E33098EF-551D-43E2-8ACF-D95352943A9F}" destId="{348B8349-E9BC-433A-A4BE-1E311E42CDAA}" srcOrd="0" destOrd="0" presId="urn:microsoft.com/office/officeart/2005/8/layout/chevron2"/>
    <dgm:cxn modelId="{0C07DD25-1312-40D9-BEEE-8899864EACF6}" srcId="{0C579366-81EF-4925-A5A6-C3764A65DB4D}" destId="{18A29BEC-63EC-4048-81A1-E431E5D296C7}" srcOrd="0" destOrd="0" parTransId="{54D8791A-6F6C-4836-A37F-FA6DED9367AB}" sibTransId="{2AFD9797-86ED-4570-A704-BD3D7FC69010}"/>
    <dgm:cxn modelId="{4B7995C8-BB5F-4A83-947B-A134C4624839}" srcId="{18A29BEC-63EC-4048-81A1-E431E5D296C7}" destId="{E33098EF-551D-43E2-8ACF-D95352943A9F}" srcOrd="0" destOrd="0" parTransId="{F53F3D97-44F2-4434-A756-7D4BFCE6339A}" sibTransId="{843B442F-0F98-4A09-BA65-079CB1751AF9}"/>
    <dgm:cxn modelId="{4AF824A3-B93B-409C-BE91-AADB7BFAC9A1}" type="presOf" srcId="{18A29BEC-63EC-4048-81A1-E431E5D296C7}" destId="{A5A04B3E-4B16-4744-880D-0280B18450C7}" srcOrd="0" destOrd="0" presId="urn:microsoft.com/office/officeart/2005/8/layout/chevron2"/>
    <dgm:cxn modelId="{B09D6E0B-8651-4EA7-9689-F3F10F63CB6C}" type="presOf" srcId="{0C579366-81EF-4925-A5A6-C3764A65DB4D}" destId="{BDADDC44-18D9-470E-ACBF-386A031D3286}" srcOrd="0" destOrd="0" presId="urn:microsoft.com/office/officeart/2005/8/layout/chevron2"/>
    <dgm:cxn modelId="{F8D82094-D61E-4CAB-81FC-413E6AEF4DBB}" type="presParOf" srcId="{BDADDC44-18D9-470E-ACBF-386A031D3286}" destId="{456DD683-47C8-4C72-B3C2-EB11A94A9140}" srcOrd="0" destOrd="0" presId="urn:microsoft.com/office/officeart/2005/8/layout/chevron2"/>
    <dgm:cxn modelId="{2C28BCBA-87EB-466B-A4A1-78AD8F6058EC}" type="presParOf" srcId="{456DD683-47C8-4C72-B3C2-EB11A94A9140}" destId="{A5A04B3E-4B16-4744-880D-0280B18450C7}" srcOrd="0" destOrd="0" presId="urn:microsoft.com/office/officeart/2005/8/layout/chevron2"/>
    <dgm:cxn modelId="{5C946AC8-8AF5-4676-ABEA-A27421F77328}" type="presParOf" srcId="{456DD683-47C8-4C72-B3C2-EB11A94A9140}" destId="{348B8349-E9BC-433A-A4BE-1E311E42CDAA}" srcOrd="1" destOrd="0" presId="urn:microsoft.com/office/officeart/2005/8/layout/chevron2"/>
    <dgm:cxn modelId="{8F879856-C895-4B11-9634-93CAAC83766A}" type="presParOf" srcId="{BDADDC44-18D9-470E-ACBF-386A031D3286}" destId="{D5BF4A06-6FB2-4AD6-9354-8BE9CCC68D1A}" srcOrd="1" destOrd="0" presId="urn:microsoft.com/office/officeart/2005/8/layout/chevron2"/>
    <dgm:cxn modelId="{9C505D19-8B47-47C4-972E-3E1DBCDCF0A6}" type="presParOf" srcId="{BDADDC44-18D9-470E-ACBF-386A031D3286}" destId="{44D7FC13-A960-40B1-8A83-6CA6F6F725C6}" srcOrd="2" destOrd="0" presId="urn:microsoft.com/office/officeart/2005/8/layout/chevron2"/>
    <dgm:cxn modelId="{64E35B8A-F74C-47BA-960B-1A26E6B5414C}" type="presParOf" srcId="{44D7FC13-A960-40B1-8A83-6CA6F6F725C6}" destId="{A954D78C-90A9-4B46-8C92-C02F394A404D}" srcOrd="0" destOrd="0" presId="urn:microsoft.com/office/officeart/2005/8/layout/chevron2"/>
    <dgm:cxn modelId="{E002B0B8-7984-4E24-95A8-083C95440020}" type="presParOf" srcId="{44D7FC13-A960-40B1-8A83-6CA6F6F725C6}" destId="{6A0125E6-A23D-4BF2-BDC4-280781AD0EA4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2432C-53E5-4C99-A681-C5559741CDA7}">
      <dsp:nvSpPr>
        <dsp:cNvPr id="0" name=""/>
        <dsp:cNvSpPr/>
      </dsp:nvSpPr>
      <dsp:spPr>
        <a:xfrm rot="5400000">
          <a:off x="4532835" y="-3301144"/>
          <a:ext cx="313099" cy="6993666"/>
        </a:xfrm>
        <a:prstGeom prst="round2Same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 29018                         30586                             29210                              29276</a:t>
          </a:r>
          <a:endParaRPr lang="ru-RU" sz="1500" b="1" kern="1200" dirty="0"/>
        </a:p>
      </dsp:txBody>
      <dsp:txXfrm rot="-5400000">
        <a:off x="1192552" y="54423"/>
        <a:ext cx="6978382" cy="282531"/>
      </dsp:txXfrm>
    </dsp:sp>
    <dsp:sp modelId="{8939890F-5A24-4E38-B725-AACE760C3CC3}">
      <dsp:nvSpPr>
        <dsp:cNvPr id="0" name=""/>
        <dsp:cNvSpPr/>
      </dsp:nvSpPr>
      <dsp:spPr>
        <a:xfrm>
          <a:off x="0" y="0"/>
          <a:ext cx="1256845" cy="391374"/>
        </a:xfrm>
        <a:prstGeom prst="round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Доходы</a:t>
          </a:r>
          <a:endParaRPr lang="ru-RU" sz="1900" b="1" kern="1200" dirty="0"/>
        </a:p>
      </dsp:txBody>
      <dsp:txXfrm>
        <a:off x="19105" y="19105"/>
        <a:ext cx="1218635" cy="353164"/>
      </dsp:txXfrm>
    </dsp:sp>
    <dsp:sp modelId="{5B22A151-0078-4363-8823-6D60158C346B}">
      <dsp:nvSpPr>
        <dsp:cNvPr id="0" name=""/>
        <dsp:cNvSpPr/>
      </dsp:nvSpPr>
      <dsp:spPr>
        <a:xfrm rot="5400000">
          <a:off x="4532835" y="-2890202"/>
          <a:ext cx="313099" cy="6993666"/>
        </a:xfrm>
        <a:prstGeom prst="round2Same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29018                          30586                             29120                              29276</a:t>
          </a:r>
          <a:endParaRPr lang="ru-RU" sz="1500" b="1" kern="1200" dirty="0"/>
        </a:p>
      </dsp:txBody>
      <dsp:txXfrm rot="-5400000">
        <a:off x="1192552" y="465365"/>
        <a:ext cx="6978382" cy="282531"/>
      </dsp:txXfrm>
    </dsp:sp>
    <dsp:sp modelId="{91A865F6-5AAE-4393-A4E8-DB56DB70EEE0}">
      <dsp:nvSpPr>
        <dsp:cNvPr id="0" name=""/>
        <dsp:cNvSpPr/>
      </dsp:nvSpPr>
      <dsp:spPr>
        <a:xfrm>
          <a:off x="0" y="410941"/>
          <a:ext cx="1256845" cy="391374"/>
        </a:xfrm>
        <a:prstGeom prst="round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Расходы</a:t>
          </a:r>
          <a:endParaRPr lang="ru-RU" sz="1900" b="1" kern="1200" dirty="0"/>
        </a:p>
      </dsp:txBody>
      <dsp:txXfrm>
        <a:off x="19105" y="430046"/>
        <a:ext cx="1218635" cy="353164"/>
      </dsp:txXfrm>
    </dsp:sp>
    <dsp:sp modelId="{5AF3BCD2-E2E1-4A31-BFD2-9971F33E6C83}">
      <dsp:nvSpPr>
        <dsp:cNvPr id="0" name=""/>
        <dsp:cNvSpPr/>
      </dsp:nvSpPr>
      <dsp:spPr>
        <a:xfrm rot="5400000">
          <a:off x="4532835" y="-2479259"/>
          <a:ext cx="313099" cy="6993666"/>
        </a:xfrm>
        <a:prstGeom prst="round2SameRect">
          <a:avLst/>
        </a:prstGeom>
        <a:solidFill>
          <a:schemeClr val="tx1">
            <a:lumMod val="65000"/>
            <a:lumOff val="3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  0                                        0                                   0                                         0</a:t>
          </a:r>
          <a:endParaRPr lang="ru-RU" sz="1500" b="1" kern="1200" dirty="0"/>
        </a:p>
      </dsp:txBody>
      <dsp:txXfrm rot="-5400000">
        <a:off x="1192552" y="876308"/>
        <a:ext cx="6978382" cy="282531"/>
      </dsp:txXfrm>
    </dsp:sp>
    <dsp:sp modelId="{E552B3E9-D500-4CF6-810B-BA1F23DF1336}">
      <dsp:nvSpPr>
        <dsp:cNvPr id="0" name=""/>
        <dsp:cNvSpPr/>
      </dsp:nvSpPr>
      <dsp:spPr>
        <a:xfrm>
          <a:off x="0" y="821883"/>
          <a:ext cx="1256845" cy="391374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дефицит</a:t>
          </a:r>
          <a:endParaRPr lang="ru-RU" sz="1900" b="1" kern="1200" dirty="0"/>
        </a:p>
      </dsp:txBody>
      <dsp:txXfrm>
        <a:off x="19105" y="840988"/>
        <a:ext cx="1218635" cy="353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04B3E-4B16-4744-880D-0280B18450C7}">
      <dsp:nvSpPr>
        <dsp:cNvPr id="0" name=""/>
        <dsp:cNvSpPr/>
      </dsp:nvSpPr>
      <dsp:spPr>
        <a:xfrm rot="5400000">
          <a:off x="531051" y="361516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2013</a:t>
          </a:r>
          <a:r>
            <a:rPr lang="en-US" sz="1800" kern="1200" dirty="0" smtClean="0"/>
            <a:t> </a:t>
          </a:r>
          <a:r>
            <a:rPr lang="ru-RU" sz="1800" kern="1200" dirty="0" smtClean="0"/>
            <a:t>год</a:t>
          </a:r>
        </a:p>
      </dsp:txBody>
      <dsp:txXfrm rot="-5400000">
        <a:off x="891714" y="842399"/>
        <a:ext cx="1683092" cy="721325"/>
      </dsp:txXfrm>
    </dsp:sp>
    <dsp:sp modelId="{348B8349-E9BC-433A-A4BE-1E311E42CDAA}">
      <dsp:nvSpPr>
        <dsp:cNvPr id="0" name=""/>
        <dsp:cNvSpPr/>
      </dsp:nvSpPr>
      <dsp:spPr>
        <a:xfrm rot="5400000">
          <a:off x="3522620" y="-1404606"/>
          <a:ext cx="1279929" cy="4174838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2000" b="1" kern="1200" dirty="0" smtClean="0"/>
            <a:t>6 муниципальных целевых программы на общую сумму 3962 тыс. руб.</a:t>
          </a:r>
          <a:endParaRPr lang="ru-RU" sz="2300" kern="1200" dirty="0"/>
        </a:p>
      </dsp:txBody>
      <dsp:txXfrm rot="-5400000">
        <a:off x="2075166" y="105330"/>
        <a:ext cx="4112357" cy="1154967"/>
      </dsp:txXfrm>
    </dsp:sp>
    <dsp:sp modelId="{A954D78C-90A9-4B46-8C92-C02F394A404D}">
      <dsp:nvSpPr>
        <dsp:cNvPr id="0" name=""/>
        <dsp:cNvSpPr/>
      </dsp:nvSpPr>
      <dsp:spPr>
        <a:xfrm rot="5400000">
          <a:off x="531051" y="2481354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2014</a:t>
          </a:r>
          <a:r>
            <a:rPr lang="en-US" sz="1800" kern="1200" dirty="0" smtClean="0"/>
            <a:t> </a:t>
          </a:r>
          <a:r>
            <a:rPr lang="ru-RU" sz="1800" kern="1200" dirty="0" smtClean="0"/>
            <a:t>год</a:t>
          </a:r>
          <a:endParaRPr lang="ru-RU" sz="1800" kern="1200" dirty="0"/>
        </a:p>
      </dsp:txBody>
      <dsp:txXfrm rot="-5400000">
        <a:off x="891714" y="2962237"/>
        <a:ext cx="1683092" cy="721325"/>
      </dsp:txXfrm>
    </dsp:sp>
    <dsp:sp modelId="{6A0125E6-A23D-4BF2-BDC4-280781AD0EA4}">
      <dsp:nvSpPr>
        <dsp:cNvPr id="0" name=""/>
        <dsp:cNvSpPr/>
      </dsp:nvSpPr>
      <dsp:spPr>
        <a:xfrm rot="5400000">
          <a:off x="3598259" y="580185"/>
          <a:ext cx="1151789" cy="4220533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11 муниципальных программ на общую сумму 0 тыс. руб.</a:t>
          </a:r>
          <a:endParaRPr lang="ru-RU" sz="2000" b="1" kern="1200" dirty="0"/>
        </a:p>
      </dsp:txBody>
      <dsp:txXfrm rot="-5400000">
        <a:off x="2063887" y="2170783"/>
        <a:ext cx="4164307" cy="1039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CAD5EB-FDC5-49C5-BC77-5BC940EF6687}" type="datetimeFigureOut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1EF4FC-B6C5-4AC8-B801-2D3E9B798C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001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A88DE-0566-4F74-BB9A-CE6629614E69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232FB-8E62-472B-A502-21CCEFECA0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8118-8985-4B5A-8A32-E4FC6CD6001D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99DC-D760-4132-A5CD-7F2615C658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6C1E-B5BC-450D-A566-4492A8076BF0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DBC9-A0EC-41DA-85DA-F81E8C4CEE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BA6A8-1B92-434D-A706-84DD78999E2B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6D0D1-3D52-4F84-8E36-5A65786AD2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01CBD-7ED4-4999-BD6C-7E61DE91E908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CC4A-D625-4E9D-A2E0-F24F19CFF0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D6469-630A-466B-AB01-7AA916F76E28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4B5B-F824-4417-9FF9-250DDF4943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FAC23-5048-4C85-A9F8-52D450777FF8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2D0FB-0809-4E69-B7B4-DBEB323564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956B-27BA-4AC1-9E71-5A75C8427D7E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5938F-4818-4C53-8428-8C2F9CD21A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F26EA-CC73-42AD-B5FE-A02225544DC6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EF107-2EAF-4E47-BA06-6573FB45A5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3641F-AAEB-4CFE-8434-3ABF55F398FE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D734-0C30-4C6E-8E7C-2515D4B593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C58D5-6D97-4E77-BC79-865D207F8789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D7A3-47A1-4B7E-B15C-65D2B03A73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36A200-50FC-4A13-B33E-5CAE59AA8485}" type="datetime1">
              <a:rPr lang="ru-RU"/>
              <a:pPr>
                <a:defRPr/>
              </a:pPr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13E934-5C0F-4B9F-9C89-404B59FE3A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5" y="1628801"/>
            <a:ext cx="7731199" cy="38004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Информация для граждан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 проекте бюджета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муниципального образования поселок Заполярный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2015 год и плановый период 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2016 и 2017 годов</a:t>
            </a:r>
          </a:p>
        </p:txBody>
      </p:sp>
      <p:pic>
        <p:nvPicPr>
          <p:cNvPr id="33794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85751"/>
            <a:ext cx="8229600" cy="64292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налоговых и неналоговых доходов проекта бюджета на 2015 год</a:t>
            </a:r>
          </a:p>
        </p:txBody>
      </p:sp>
      <p:graphicFrame>
        <p:nvGraphicFramePr>
          <p:cNvPr id="2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71621685"/>
              </p:ext>
            </p:extLst>
          </p:nvPr>
        </p:nvGraphicFramePr>
        <p:xfrm>
          <a:off x="214282" y="642918"/>
          <a:ext cx="8470900" cy="575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121A68-CB79-403A-9564-4C3607E8ED51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Динамика налоговых и неналоговых  доходов  (2013– 2017 годы)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96480528"/>
              </p:ext>
            </p:extLst>
          </p:nvPr>
        </p:nvGraphicFramePr>
        <p:xfrm>
          <a:off x="323528" y="1122437"/>
          <a:ext cx="8613775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928688" y="535781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8958047"/>
              </p:ext>
            </p:extLst>
          </p:nvPr>
        </p:nvGraphicFramePr>
        <p:xfrm>
          <a:off x="857250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12774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598645"/>
              </p:ext>
            </p:extLst>
          </p:nvPr>
        </p:nvGraphicFramePr>
        <p:xfrm>
          <a:off x="6500813" y="1428750"/>
          <a:ext cx="879499" cy="285750"/>
        </p:xfrm>
        <a:graphic>
          <a:graphicData uri="http://schemas.openxmlformats.org/drawingml/2006/table">
            <a:tbl>
              <a:tblPr/>
              <a:tblGrid>
                <a:gridCol w="879499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87401366"/>
              </p:ext>
            </p:extLst>
          </p:nvPr>
        </p:nvGraphicFramePr>
        <p:xfrm>
          <a:off x="2071688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13202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09962416"/>
              </p:ext>
            </p:extLst>
          </p:nvPr>
        </p:nvGraphicFramePr>
        <p:xfrm>
          <a:off x="3214688" y="1340769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14409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889594"/>
              </p:ext>
            </p:extLst>
          </p:nvPr>
        </p:nvGraphicFramePr>
        <p:xfrm>
          <a:off x="4429125" y="1268761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14821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7892746"/>
              </p:ext>
            </p:extLst>
          </p:nvPr>
        </p:nvGraphicFramePr>
        <p:xfrm>
          <a:off x="5572125" y="1124745"/>
          <a:ext cx="714375" cy="360039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360039"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14977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F675E-C3DB-4163-AD60-AFFC99A4C742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безвозмездных поступлений, передаваемых из бюджета Администрации МО Надымский район в бюджет МО поселок Заполярный в 2014 году в сравнении с 2013 годом (тыс.руб.)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47351166"/>
              </p:ext>
            </p:extLst>
          </p:nvPr>
        </p:nvGraphicFramePr>
        <p:xfrm>
          <a:off x="5480050" y="979488"/>
          <a:ext cx="3298825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Objec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45116557"/>
              </p:ext>
            </p:extLst>
          </p:nvPr>
        </p:nvGraphicFramePr>
        <p:xfrm>
          <a:off x="5551488" y="4479925"/>
          <a:ext cx="3327400" cy="197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10305200"/>
              </p:ext>
            </p:extLst>
          </p:nvPr>
        </p:nvGraphicFramePr>
        <p:xfrm>
          <a:off x="50800" y="765175"/>
          <a:ext cx="5113338" cy="4041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43563" y="6000750"/>
            <a:ext cx="3357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 smtClean="0">
                <a:latin typeface="+mj-lt"/>
              </a:rPr>
              <a:t>Дотации </a:t>
            </a:r>
            <a:r>
              <a:rPr lang="ru-RU" sz="1600" dirty="0">
                <a:latin typeface="+mj-lt"/>
              </a:rPr>
              <a:t>на выравнивание уровня бюджетной обеспеченности</a:t>
            </a:r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80484521"/>
              </p:ext>
            </p:extLst>
          </p:nvPr>
        </p:nvGraphicFramePr>
        <p:xfrm>
          <a:off x="193675" y="4837113"/>
          <a:ext cx="4941888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9" name="Прямая со стрелкой 28"/>
          <p:cNvCxnSpPr/>
          <p:nvPr/>
        </p:nvCxnSpPr>
        <p:spPr>
          <a:xfrm rot="16200000" flipV="1">
            <a:off x="3321844" y="4107656"/>
            <a:ext cx="1500188" cy="714375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3786188" y="3500438"/>
            <a:ext cx="1714500" cy="1428750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3857625" y="3286125"/>
            <a:ext cx="1571625" cy="1588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3786188" y="2141538"/>
            <a:ext cx="1785937" cy="1587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5270F18-4B99-4D5D-93DE-2D6107301713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Источники финансирования дефицита бюджета в 2015 году и плановом периоде 2016 и 2017 годов (тыс.руб.)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5678740"/>
              </p:ext>
            </p:extLst>
          </p:nvPr>
        </p:nvGraphicFramePr>
        <p:xfrm>
          <a:off x="457200" y="1600200"/>
          <a:ext cx="8258176" cy="4043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4825"/>
                <a:gridCol w="1541117"/>
                <a:gridCol w="1541117"/>
                <a:gridCol w="1541117"/>
              </a:tblGrid>
              <a:tr h="4673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2015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плановый период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3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37849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38874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40785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37849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38874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40785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ИТОГО источников финансирования дефицита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63151-304E-4A6B-BDD5-AF324D22EFE3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муниципального образования поселок Заполярный на 2015 году в сравнении с 2014 годом</a:t>
            </a:r>
          </a:p>
        </p:txBody>
      </p:sp>
      <p:graphicFrame>
        <p:nvGraphicFramePr>
          <p:cNvPr id="2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91661543"/>
              </p:ext>
            </p:extLst>
          </p:nvPr>
        </p:nvGraphicFramePr>
        <p:xfrm>
          <a:off x="508000" y="1676400"/>
          <a:ext cx="8128000" cy="437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002B6-93DF-4CD4-8D47-D237CC4C909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846137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Муниципальные программы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78874661"/>
              </p:ext>
            </p:extLst>
          </p:nvPr>
        </p:nvGraphicFramePr>
        <p:xfrm>
          <a:off x="457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гнутая вправо стрелка 4"/>
          <p:cNvSpPr/>
          <p:nvPr/>
        </p:nvSpPr>
        <p:spPr>
          <a:xfrm>
            <a:off x="7000892" y="2143116"/>
            <a:ext cx="1571636" cy="2357454"/>
          </a:xfrm>
          <a:prstGeom prst="curvedLeftArrow">
            <a:avLst/>
          </a:prstGeom>
          <a:gradFill>
            <a:gsLst>
              <a:gs pos="48000">
                <a:schemeClr val="tx2">
                  <a:lumMod val="60000"/>
                  <a:lumOff val="40000"/>
                </a:schemeClr>
              </a:gs>
              <a:gs pos="100000">
                <a:srgbClr val="EEECE1">
                  <a:lumMod val="25000"/>
                </a:srgbClr>
              </a:gs>
              <a:gs pos="100000">
                <a:prstClr val="black">
                  <a:lumMod val="95000"/>
                  <a:lumOff val="5000"/>
                </a:prst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+7 </a:t>
            </a:r>
            <a:r>
              <a:rPr lang="ru-RU" b="1" dirty="0" smtClean="0">
                <a:solidFill>
                  <a:schemeClr val="tx1"/>
                </a:solidFill>
              </a:rPr>
              <a:t>млн</a:t>
            </a:r>
            <a:r>
              <a:rPr lang="ru-RU" b="1" dirty="0" smtClean="0">
                <a:solidFill>
                  <a:schemeClr val="tx1"/>
                </a:solidFill>
              </a:rPr>
              <a:t>. 264 </a:t>
            </a:r>
            <a:r>
              <a:rPr lang="ru-RU" b="1" dirty="0" smtClean="0">
                <a:solidFill>
                  <a:schemeClr val="tx1"/>
                </a:solidFill>
              </a:rPr>
              <a:t>тыс. руб.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E9D67-3CB0-46E3-84B2-76C3A434F995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66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3">
                <a:lumMod val="20000"/>
                <a:lumOff val="8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93980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2015 год и плановый период 2016 и 2017 годов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25919006"/>
              </p:ext>
            </p:extLst>
          </p:nvPr>
        </p:nvGraphicFramePr>
        <p:xfrm>
          <a:off x="285720" y="1214438"/>
          <a:ext cx="8561418" cy="5381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242"/>
                <a:gridCol w="4501856"/>
                <a:gridCol w="1113282"/>
                <a:gridCol w="1188019"/>
                <a:gridCol w="1188019"/>
              </a:tblGrid>
              <a:tr h="6308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Наименование муниципальной программы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2015 год млн.руб.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2016 год млн.руб.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2017 год млн.руб.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20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качественными услугами жилищно-коммунального хозяйства»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5963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6739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7078</a:t>
                      </a:r>
                      <a:endParaRPr lang="ru-RU" sz="1200" b="1" i="0" u="none" strike="noStrike" dirty="0" smtClean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504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Безопасный поселок»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67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267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268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82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направления развития культуры муниципального образования поселок Заполярный»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1656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1656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1656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028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физической культуры и спорта»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864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1164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1164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03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Содействие занятости населения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03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качественным жильем»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18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 имуществом муниципального образования поселок Заполярный»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1180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180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180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95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8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муниципальными финансами и совершенствование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муниципального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управления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26673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26908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27146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18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9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муниципального образования Заполярный от чрезвычайных ситуаций  и обеспечение пожарной безопасности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1198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738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614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718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10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и охрана  земель на территории муниципального образования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поселок Заполярный на 2014-2016 годы</a:t>
                      </a:r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50515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37601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37652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38106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58000" y="6357938"/>
            <a:ext cx="2133600" cy="365125"/>
          </a:xfrm>
        </p:spPr>
        <p:txBody>
          <a:bodyPr/>
          <a:lstStyle/>
          <a:p>
            <a:pPr>
              <a:defRPr/>
            </a:pPr>
            <a:fld id="{AAD0237A-09D6-4C75-9E80-16D7E6603AE7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 проекта бюджета муниципального образования поселок Заполярный на 2015 год в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разрезе отраслей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08663823"/>
              </p:ext>
            </p:extLst>
          </p:nvPr>
        </p:nvGraphicFramePr>
        <p:xfrm>
          <a:off x="508000" y="836613"/>
          <a:ext cx="8370888" cy="5827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80486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расходов </a:t>
            </a:r>
            <a:r>
              <a:rPr lang="ru-RU" sz="1600" b="1" dirty="0" smtClean="0">
                <a:latin typeface="+mn-lt"/>
              </a:rPr>
              <a:t>37849</a:t>
            </a:r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тыс. </a:t>
            </a:r>
            <a:r>
              <a:rPr lang="ru-RU" sz="1600" b="1" dirty="0">
                <a:latin typeface="+mn-lt"/>
              </a:rPr>
              <a:t>руб., 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1B2D-5461-4DA7-AD68-2B7CEEA5B430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>
          <a:xfrm>
            <a:off x="428625" y="1"/>
            <a:ext cx="8258175" cy="725488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расходов, предусмотренных в проекте бюджета муниципального образования поселок Заполярный на 2015 год на обеспечение текущей деятельности Администрации МО поселок Заполярный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26856385"/>
              </p:ext>
            </p:extLst>
          </p:nvPr>
        </p:nvGraphicFramePr>
        <p:xfrm>
          <a:off x="500034" y="714356"/>
          <a:ext cx="7929618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78581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</a:t>
            </a:r>
            <a:r>
              <a:rPr lang="ru-RU" sz="1400" b="1" dirty="0">
                <a:latin typeface="+mn-lt"/>
              </a:rPr>
              <a:t>расходов</a:t>
            </a:r>
            <a:r>
              <a:rPr lang="ru-RU" sz="1600" b="1" dirty="0"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17 562 тыс. руб., </a:t>
            </a:r>
            <a:r>
              <a:rPr lang="ru-RU" sz="1600" b="1" dirty="0">
                <a:latin typeface="+mn-lt"/>
              </a:rPr>
              <a:t>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5F713-BF00-494A-A3F7-B0C09A67CA89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625" y="6335713"/>
            <a:ext cx="77152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atin typeface="+mn-lt"/>
              </a:rPr>
              <a:t>Из суммы планируемых ассигнований в рамках муниципальных программ </a:t>
            </a:r>
            <a:r>
              <a:rPr lang="ru-RU" sz="1400" b="1" dirty="0" smtClean="0">
                <a:latin typeface="+mn-lt"/>
              </a:rPr>
              <a:t>–17 562 тыс</a:t>
            </a:r>
            <a:r>
              <a:rPr lang="ru-RU" sz="1400" b="1" dirty="0" smtClean="0">
                <a:latin typeface="+mn-lt"/>
              </a:rPr>
              <a:t>. 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57188" y="214313"/>
            <a:ext cx="864393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Информационный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лист</a:t>
            </a:r>
          </a:p>
          <a:p>
            <a:pPr algn="ctr"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Режим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работы приёмной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администрации :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понедельник-пятница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14-00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17-30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Телефон: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513-866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Адрес электронной почты: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zapolyarny@yandex.ru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Лица, ответственные за формирование бюджета для граждан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Заведующий сектором экономики и бухгалтерского учета – Красножен Юлия Владимировна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Главный специалист-экономист – Ходыкина Дарья Сергеевна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специалист-бухгалтер – Савельева Ольга Викторовна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E16AB-D1B9-45F1-81FF-B80854C84FF9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alpha val="11000"/>
              </a:srgbClr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Вводная часть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/>
          <a:lstStyle/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поселок Заполярный, в соответствии с Бюджетным кодексом Российской Федерации и Уставом муниципального образования поселок Заполярный, составлен «Бюджет для граждан» на 2015 год и плановый период 2016 и 2017 годов.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поселок Заполярный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Российской Федерации </a:t>
            </a:r>
            <a:r>
              <a:rPr lang="ru-RU" sz="1300" b="1" dirty="0" smtClean="0">
                <a:latin typeface="Arial" charset="0"/>
                <a:cs typeface="Arial" charset="0"/>
              </a:rPr>
              <a:t>бюджетом</a:t>
            </a:r>
            <a:r>
              <a:rPr lang="ru-RU" sz="1300" dirty="0" smtClean="0">
                <a:latin typeface="Arial" charset="0"/>
                <a:cs typeface="Arial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Под </a:t>
            </a:r>
            <a:r>
              <a:rPr lang="ru-RU" sz="1300" b="1" dirty="0" smtClean="0">
                <a:latin typeface="Arial" charset="0"/>
                <a:cs typeface="Arial" charset="0"/>
              </a:rPr>
              <a:t>доходами бюджета</a:t>
            </a:r>
            <a:r>
              <a:rPr lang="ru-RU" sz="1300" dirty="0" smtClean="0">
                <a:latin typeface="Arial" charset="0"/>
                <a:cs typeface="Arial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Расходы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Дефицит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превышение расходов бюджета над его доходами.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4B1BC-7B18-427D-AEEF-47013FED552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00B0F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/>
          <a:lstStyle/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ассигнования</a:t>
            </a:r>
            <a:r>
              <a:rPr lang="ru-RU" sz="1300" dirty="0" smtClean="0">
                <a:latin typeface="Arial" charset="0"/>
                <a:cs typeface="Arial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отношения</a:t>
            </a:r>
            <a:r>
              <a:rPr lang="ru-RU" sz="1300" dirty="0" smtClean="0">
                <a:latin typeface="Arial" charset="0"/>
                <a:cs typeface="Arial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трансферты</a:t>
            </a:r>
            <a:r>
              <a:rPr lang="ru-RU" sz="1300" dirty="0" smtClean="0">
                <a:latin typeface="Arial" charset="0"/>
                <a:cs typeface="Arial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бюджетам субъектов Российской Федерации из федерального бюджета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бюджетам субъектов Российской Федерации в целях финансового обеспечения расходных обязательств субъектов Российской Федерации и (или) муниципальных образований, возникающих при выполнении полномочий Российской Федерации,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местным бюджетам из бюджета субъекта Российской Федерации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2C95D0-26AB-474D-A657-96F5274F4D32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714375" y="357188"/>
            <a:ext cx="7972425" cy="6286500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Субсидии бюджетам субъектов Российской Федерации из федерального бюджета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Текущий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Очередной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Плановый период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два финансовых года, следующие за очередным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Граждане муниципального образования поселок Заполярный могут принимать участие в общественном обсуждении проекта решения о бюджете муниципального образования поселок Заполярный на 2014 год и плановый период 2015 и 2016 годов в рамках публичных слушаний по проекту бюджета путем внесения своих замечаний и предложений.</a:t>
            </a:r>
          </a:p>
          <a:p>
            <a:pPr marL="0" indent="450850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marL="0" indent="452438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Администрация поселка Заполярный информирует, что публичные слушания по вопросу рассмотрения проекта бюджета муниципального образования поселок Заполярный на 2015 год и на плановый период 2016 и 2017 годов состоятся в 17 час. 00 мин. 8 декабря 2013 года в здании Администрации муниципального образования поселок Заполярный.</a:t>
            </a:r>
          </a:p>
          <a:p>
            <a:pPr marL="0" indent="452438" algn="just"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Население муниципального образования поселок Заполярный и участники публичных слушаний могут ознакомиться с проектом бюджета, внести свои замечания и предложения с 8.30 - 12.30 и с 14.00 - 17.30 (кроме субботы и воскресенья), по адресу: ЯНАО, Надымский район, поселок Заполярный, а также на официальном интернет-сайте Администрации поселка Заполярный: </a:t>
            </a:r>
            <a:r>
              <a:rPr lang="en-US" sz="1400" u="sng" dirty="0">
                <a:solidFill>
                  <a:schemeClr val="tx2">
                    <a:lumMod val="75000"/>
                  </a:schemeClr>
                </a:solidFill>
              </a:rPr>
              <a:t>http</a:t>
            </a:r>
            <a:r>
              <a:rPr lang="ru-RU" sz="1400" u="sng" dirty="0">
                <a:solidFill>
                  <a:schemeClr val="tx2">
                    <a:lumMod val="75000"/>
                  </a:schemeClr>
                </a:solidFill>
              </a:rPr>
              <a:t>://</a:t>
            </a:r>
            <a:r>
              <a:rPr lang="en-US" sz="1400" u="sng" dirty="0">
                <a:solidFill>
                  <a:schemeClr val="tx2">
                    <a:lumMod val="75000"/>
                  </a:schemeClr>
                </a:solidFill>
              </a:rPr>
              <a:t>zapolyarny</a:t>
            </a:r>
            <a:r>
              <a:rPr lang="ru-RU" sz="1400" u="sng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sz="1400" u="sng" dirty="0">
                <a:solidFill>
                  <a:schemeClr val="tx2">
                    <a:lumMod val="75000"/>
                  </a:schemeClr>
                </a:solidFill>
              </a:rPr>
              <a:t>adm</a:t>
            </a:r>
            <a:r>
              <a:rPr lang="ru-RU" sz="1400" u="sng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1400" u="sng" dirty="0">
                <a:solidFill>
                  <a:schemeClr val="tx2">
                    <a:lumMod val="75000"/>
                  </a:schemeClr>
                </a:solidFill>
              </a:rPr>
              <a:t>ru</a:t>
            </a:r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3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0F4A8-B414-4641-B8E8-A64227FADC4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9"/>
          <p:cNvSpPr>
            <a:spLocks noGrp="1"/>
          </p:cNvSpPr>
          <p:nvPr>
            <p:ph type="title"/>
          </p:nvPr>
        </p:nvSpPr>
        <p:spPr>
          <a:xfrm>
            <a:off x="395536" y="0"/>
            <a:ext cx="8319839" cy="1143000"/>
          </a:xfrm>
        </p:spPr>
        <p:txBody>
          <a:bodyPr/>
          <a:lstStyle/>
          <a:p>
            <a:pPr algn="ctr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Общие характеристики проекта бюджета муниципального образования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поселок Заполярный на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2015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 и плановый период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2017 годов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сравнении с первоначальным бюджетом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2014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                                               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тыс.руб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48857460"/>
              </p:ext>
            </p:extLst>
          </p:nvPr>
        </p:nvGraphicFramePr>
        <p:xfrm>
          <a:off x="323528" y="980728"/>
          <a:ext cx="8542338" cy="432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="" xmlns:p14="http://schemas.microsoft.com/office/powerpoint/2010/main" val="2258784442"/>
              </p:ext>
            </p:extLst>
          </p:nvPr>
        </p:nvGraphicFramePr>
        <p:xfrm>
          <a:off x="457201" y="5286390"/>
          <a:ext cx="8258204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B58E44F-4279-4B29-B31A-75C93A647E2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03592496"/>
              </p:ext>
            </p:extLst>
          </p:nvPr>
        </p:nvGraphicFramePr>
        <p:xfrm>
          <a:off x="467544" y="655637"/>
          <a:ext cx="8424937" cy="5964067"/>
        </p:xfrm>
        <a:graphic>
          <a:graphicData uri="http://schemas.openxmlformats.org/drawingml/2006/table">
            <a:tbl>
              <a:tblPr/>
              <a:tblGrid>
                <a:gridCol w="2673622"/>
                <a:gridCol w="939379"/>
                <a:gridCol w="654675"/>
                <a:gridCol w="862786"/>
                <a:gridCol w="867121"/>
                <a:gridCol w="794860"/>
                <a:gridCol w="794861"/>
                <a:gridCol w="837633"/>
              </a:tblGrid>
              <a:tr h="546002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0835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 </a:t>
                      </a:r>
                    </a:p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в среднем за год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декабрь к декабрю предыдущего года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14288" marR="0" lvl="0" indent="0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трудовых ресурсов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0,861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7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 в возрасте до 18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0,277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человек, работающих вахтовым методом</a:t>
                      </a:r>
                    </a:p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0,295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Прожиточный минимум в среднем на душу населения (среднегодовой)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12371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12534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14049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15875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16290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5895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Жилой фонд поселка Заполярный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кв. м.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субъектов малого и среднего предпринимательства в расчете на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человек населения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2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2800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работников малых и средних предприятий в численности работников всех предприятий и организаций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5A2D9-B5F6-4D84-81D0-11328B949D6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38" y="71438"/>
            <a:ext cx="7929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Показатели прогноза социально-экономического развития муниципального образования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поселок Заполярный на 2015 год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 на период до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2017 года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4">
                <a:lumMod val="60000"/>
                <a:lumOff val="4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Доходы муниципального образования поселок Заполярный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8637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Прогноз доходов бюджета города на 2015 год и на плановый период 2016 и 2017 годов определён исходя из действующего налогового и бюджетного законодательства Российской Федерации, Ямало-Ненецкого автономного округа, Надымского района и муниципальных правовых актов органов местного самоуправления поселок Заполярный с учётом изменений, вступающих в силу с очередного финансового года.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Объём доходов проекта бюджета города на 2015 год прогнозируется в общей сумме 37 849 тыс. рублей. Налоговые и неналоговые доходы составляют   14 038</a:t>
            </a:r>
            <a:r>
              <a:rPr lang="ru-RU" sz="1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dirty="0" smtClean="0">
                <a:latin typeface="Arial" charset="0"/>
                <a:cs typeface="Arial" charset="0"/>
              </a:rPr>
              <a:t>тыс. рублей, безвозмездные поступления – 23 811 тыс. рублей. Объём доходов проекта бюджета поселка Заполярный на 2016 год – 38 874 тыс. рублей, на 2017 год – 40 785 тыс. рублей.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6CDD-19C7-4686-AC90-2149E9F0576F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65405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доходов бюджета на 2015 год и плановый период 2016 и 2017 годов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73677309"/>
              </p:ext>
            </p:extLst>
          </p:nvPr>
        </p:nvGraphicFramePr>
        <p:xfrm>
          <a:off x="142844" y="928670"/>
          <a:ext cx="535785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2357438" y="2143125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14 038 тыс.руб</a:t>
            </a:r>
            <a:r>
              <a:rPr lang="ru-RU" sz="1400" b="1" dirty="0"/>
              <a:t>.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214313" y="2000250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23 811 тыс.руб</a:t>
            </a:r>
            <a:r>
              <a:rPr lang="ru-RU" sz="1400" b="1" dirty="0"/>
              <a:t>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D2414-439F-4A33-8D69-59AC5CDA366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3" name="Objec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6130314"/>
              </p:ext>
            </p:extLst>
          </p:nvPr>
        </p:nvGraphicFramePr>
        <p:xfrm>
          <a:off x="5500694" y="857232"/>
          <a:ext cx="3327400" cy="2970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24703244"/>
              </p:ext>
            </p:extLst>
          </p:nvPr>
        </p:nvGraphicFramePr>
        <p:xfrm>
          <a:off x="5715008" y="3786190"/>
          <a:ext cx="3041650" cy="2898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7429500" y="10715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15 045 тыс.руб</a:t>
            </a:r>
            <a:r>
              <a:rPr lang="ru-RU" sz="1200" b="1" dirty="0">
                <a:latin typeface="+mn-lt"/>
              </a:rPr>
              <a:t>.</a:t>
            </a: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5500688" y="1081088"/>
            <a:ext cx="16430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23 829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85875" y="3630613"/>
            <a:ext cx="1143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2015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643688" y="21431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15125" y="49879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2017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5572125" y="3938588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25 295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7572375" y="39290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15 490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Объём налоговых и неналоговых доходов проекта бюджета поселения на 2015 год спрогнозирован в сумме 14 038 тыс. рублей: налоговых доходов – 13 607 тыс. рублей, неналоговых доходов – 431 тыс. рублей.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Основой формирования объёма налоговых и неналоговых доходов бюджета в 2015 году являются налоговые поступления, большая часть которых формируется за счёт налога на доходы физических лиц – 13 516 тыс. рублей. </a:t>
            </a:r>
            <a:endParaRPr lang="ru-RU" sz="1400" b="1" i="1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ru-RU" sz="1400" b="1" i="1" dirty="0" smtClean="0">
                <a:latin typeface="Arial" charset="0"/>
                <a:cs typeface="Arial" charset="0"/>
              </a:rPr>
              <a:t>       </a:t>
            </a:r>
            <a:r>
              <a:rPr lang="ru-RU" sz="1400" dirty="0" smtClean="0">
                <a:latin typeface="Arial" charset="0"/>
                <a:cs typeface="Arial" charset="0"/>
              </a:rPr>
              <a:t>Наиболее объёмными источниками неналоговых доходов являются доходы </a:t>
            </a:r>
            <a:r>
              <a:rPr lang="ru-RU" sz="1400" dirty="0" smtClean="0">
                <a:latin typeface="Arial" charset="0"/>
                <a:cs typeface="Arial" charset="0"/>
              </a:rPr>
              <a:t>от </a:t>
            </a:r>
            <a:r>
              <a:rPr lang="ru-RU" sz="1400" dirty="0" smtClean="0">
                <a:latin typeface="Arial" charset="0"/>
                <a:cs typeface="Arial" charset="0"/>
              </a:rPr>
              <a:t>сдачи в аренду имущества, составляющего казну поселений (за исключением земельных участков</a:t>
            </a:r>
            <a:r>
              <a:rPr lang="ru-RU" sz="1400" dirty="0" smtClean="0">
                <a:latin typeface="Arial" charset="0"/>
                <a:cs typeface="Arial" charset="0"/>
              </a:rPr>
              <a:t>) в сумме 496 </a:t>
            </a:r>
            <a:r>
              <a:rPr lang="ru-RU" sz="1400" dirty="0" smtClean="0">
                <a:latin typeface="Arial" charset="0"/>
                <a:cs typeface="Arial" charset="0"/>
              </a:rPr>
              <a:t>тыс. руб.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Наряду с этим установлено зачисление в местный бюджет доходов от компенсации затрат бюджетов поселений. </a:t>
            </a:r>
          </a:p>
          <a:p>
            <a:pPr algn="just">
              <a:spcBef>
                <a:spcPct val="0"/>
              </a:spcBef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Органами местного самоуправления проводится  системная работа, направленная на увеличение доходной базы бюджета, основными направлениями которой являются: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увеличение поступлений по основному </a:t>
            </a:r>
            <a:r>
              <a:rPr lang="ru-RU" sz="1400" dirty="0" smtClean="0">
                <a:latin typeface="Arial" charset="0"/>
                <a:cs typeface="Arial" charset="0"/>
              </a:rPr>
              <a:t>бюджетообразующему </a:t>
            </a:r>
            <a:r>
              <a:rPr lang="ru-RU" sz="1400" dirty="0" smtClean="0">
                <a:latin typeface="Arial" charset="0"/>
                <a:cs typeface="Arial" charset="0"/>
              </a:rPr>
              <a:t>доходному источнику – налогу на доходы физических лиц,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укрепление налоговой дисциплины и сокращение недоимки по налоговым платежам в бюджет поселка,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эффективное использование муниципального имущества и земельных ресурсов.</a:t>
            </a:r>
          </a:p>
          <a:p>
            <a:pPr algn="just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84066-3248-4DC7-B558-CA8DDA372701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</TotalTime>
  <Words>1867</Words>
  <Application>Microsoft Office PowerPoint</Application>
  <PresentationFormat>Экран (4:3)</PresentationFormat>
  <Paragraphs>314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Информация для граждан о проекте бюджета муниципального образования поселок Заполярный на 2015 год и плановый период  2016 и 2017 годов</vt:lpstr>
      <vt:lpstr>Вводная часть</vt:lpstr>
      <vt:lpstr>Слайд 3</vt:lpstr>
      <vt:lpstr>Слайд 4</vt:lpstr>
      <vt:lpstr>Общие характеристики проекта бюджета муниципального образования  поселок Заполярный на 2015 год и плановый период 2016 и 2017 годов  в сравнении с первоначальным бюджетом 2014 года                                                                                                                                тыс.руб</vt:lpstr>
      <vt:lpstr>Слайд 6</vt:lpstr>
      <vt:lpstr>Доходы муниципального образования поселок Заполярный</vt:lpstr>
      <vt:lpstr>Структура доходов бюджета на 2015 год и плановый период 2016 и 2017 годов</vt:lpstr>
      <vt:lpstr>Слайд 9</vt:lpstr>
      <vt:lpstr>Структура налоговых и неналоговых доходов проекта бюджета на 2015 год</vt:lpstr>
      <vt:lpstr>Динамика налоговых и неналоговых  доходов  (2013– 2017 годы) </vt:lpstr>
      <vt:lpstr>Динамика безвозмездных поступлений, передаваемых из бюджета Администрации МО Надымский район в бюджет МО поселок Заполярный в 2014 году в сравнении с 2013 годом (тыс.руб.)</vt:lpstr>
      <vt:lpstr>Источники финансирования дефицита бюджета в 2015 году и плановом периоде 2016 и 2017 годов (тыс.руб.)</vt:lpstr>
      <vt:lpstr>Динамика расходов бюджета муниципального образования поселок Заполярный на 2015 году в сравнении с 2014 годом</vt:lpstr>
      <vt:lpstr>Муниципальные программы</vt:lpstr>
      <vt:lpstr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2015 год и плановый период 2016 и 2017 годов </vt:lpstr>
      <vt:lpstr>Структура расходов проекта бюджета муниципального образования поселок Заполярный на 2015 год в разрезе отраслей</vt:lpstr>
      <vt:lpstr>Структура расходов, предусмотренных в проекте бюджета муниципального образования поселок Заполярный на 2015 год на обеспечение текущей деятельности Администрации МО поселок Заполярный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муниципального образования город Ульяновск</dc:title>
  <dc:creator>Юра</dc:creator>
  <cp:lastModifiedBy>buhgalter</cp:lastModifiedBy>
  <cp:revision>310</cp:revision>
  <dcterms:created xsi:type="dcterms:W3CDTF">2013-10-03T13:59:15Z</dcterms:created>
  <dcterms:modified xsi:type="dcterms:W3CDTF">2014-12-15T05:12:18Z</dcterms:modified>
</cp:coreProperties>
</file>